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22"/>
  </p:notesMasterIdLst>
  <p:sldIdLst>
    <p:sldId id="256" r:id="rId3"/>
    <p:sldId id="272" r:id="rId4"/>
    <p:sldId id="257" r:id="rId5"/>
    <p:sldId id="258" r:id="rId6"/>
    <p:sldId id="259" r:id="rId7"/>
    <p:sldId id="260" r:id="rId8"/>
    <p:sldId id="261" r:id="rId9"/>
    <p:sldId id="262" r:id="rId10"/>
    <p:sldId id="274" r:id="rId11"/>
    <p:sldId id="263" r:id="rId12"/>
    <p:sldId id="264" r:id="rId13"/>
    <p:sldId id="265" r:id="rId14"/>
    <p:sldId id="266" r:id="rId15"/>
    <p:sldId id="273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embeddedFontLst>
    <p:embeddedFont>
      <p:font typeface="Amarante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8118BEF9-CDD4-472F-8391-A5947FED4373}">
  <a:tblStyle styleId="{8118BEF9-CDD4-472F-8391-A5947FED4373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1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705523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6" name="Shape 24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1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rgbClr val="898989"/>
              </a:buClr>
              <a:buFont typeface="Calibri"/>
              <a:buNone/>
              <a:defRPr sz="3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Font typeface="Arial"/>
              <a:buNone/>
              <a:defRPr sz="2800" b="0" i="0" u="none" strike="noStrike" cap="none"/>
            </a:lvl2pPr>
            <a:lvl3pPr marL="914400" marR="0" lvl="2" indent="0" algn="l" rtl="0">
              <a:spcBef>
                <a:spcPts val="0"/>
              </a:spcBef>
              <a:buFont typeface="Arial"/>
              <a:buNone/>
              <a:defRPr sz="2400" b="0" i="0" u="none" strike="noStrike" cap="none"/>
            </a:lvl3pPr>
            <a:lvl4pPr marL="1371600" marR="0" lvl="3" indent="0" algn="l" rtl="0">
              <a:spcBef>
                <a:spcPts val="0"/>
              </a:spcBef>
              <a:buFont typeface="Arial"/>
              <a:buNone/>
              <a:defRPr sz="2000" b="0" i="0" u="none" strike="noStrike" cap="none"/>
            </a:lvl4pPr>
            <a:lvl5pPr marL="1828800" marR="0" lvl="4" indent="0" algn="l" rtl="0">
              <a:spcBef>
                <a:spcPts val="0"/>
              </a:spcBef>
              <a:buFont typeface="Arial"/>
              <a:buNone/>
              <a:defRPr sz="2000" b="0" i="0" u="none" strike="noStrike" cap="none"/>
            </a:lvl5pPr>
            <a:lvl6pPr marL="2286000" marR="0" lvl="5" indent="0" algn="l" rtl="0">
              <a:spcBef>
                <a:spcPts val="0"/>
              </a:spcBef>
              <a:buFont typeface="Arial"/>
              <a:buNone/>
              <a:defRPr sz="2000" b="0" i="0" u="none" strike="noStrike" cap="none"/>
            </a:lvl6pPr>
            <a:lvl7pPr marL="2743200" marR="0" lvl="6" indent="0" algn="l" rtl="0">
              <a:spcBef>
                <a:spcPts val="0"/>
              </a:spcBef>
              <a:buFont typeface="Arial"/>
              <a:buNone/>
              <a:defRPr sz="2000" b="0" i="0" u="none" strike="noStrike" cap="none"/>
            </a:lvl7pPr>
            <a:lvl8pPr marL="3200400" marR="0" lvl="7" indent="0" algn="l" rtl="0">
              <a:spcBef>
                <a:spcPts val="0"/>
              </a:spcBef>
              <a:buFont typeface="Arial"/>
              <a:buNone/>
              <a:defRPr sz="2000" b="0" i="0" u="none" strike="noStrike" cap="none"/>
            </a:lvl8pPr>
            <a:lvl9pPr marL="3657600" marR="0" lvl="8" indent="0" algn="l" rtl="0">
              <a:spcBef>
                <a:spcPts val="0"/>
              </a:spcBef>
              <a:buFont typeface="Arial"/>
              <a:buNone/>
              <a:defRPr sz="2000" b="0" i="0" u="none" strike="noStrike" cap="none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rtl="0">
              <a:spcBef>
                <a:spcPts val="0"/>
              </a:spcBef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lvl="5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lvl="6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lvl="7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lvl="8"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800"/>
            </a:lvl1pPr>
            <a:lvl2pPr lvl="1" rtl="0">
              <a:spcBef>
                <a:spcPts val="0"/>
              </a:spcBef>
              <a:defRPr sz="2400"/>
            </a:lvl2pPr>
            <a:lvl3pPr lvl="2" rtl="0">
              <a:spcBef>
                <a:spcPts val="0"/>
              </a:spcBef>
              <a:defRPr sz="2000"/>
            </a:lvl3pPr>
            <a:lvl4pPr lvl="3" rtl="0">
              <a:spcBef>
                <a:spcPts val="0"/>
              </a:spcBef>
              <a:defRPr sz="1800"/>
            </a:lvl4pPr>
            <a:lvl5pPr lvl="4" rtl="0">
              <a:spcBef>
                <a:spcPts val="0"/>
              </a:spcBef>
              <a:defRPr sz="1800"/>
            </a:lvl5pPr>
            <a:lvl6pPr lvl="5" rtl="0">
              <a:spcBef>
                <a:spcPts val="0"/>
              </a:spcBef>
              <a:defRPr sz="1800"/>
            </a:lvl6pPr>
            <a:lvl7pPr lvl="6" rtl="0">
              <a:spcBef>
                <a:spcPts val="0"/>
              </a:spcBef>
              <a:defRPr sz="1800"/>
            </a:lvl7pPr>
            <a:lvl8pPr lvl="7" rtl="0">
              <a:spcBef>
                <a:spcPts val="0"/>
              </a:spcBef>
              <a:defRPr sz="1800"/>
            </a:lvl8pPr>
            <a:lvl9pPr lvl="8"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 descr="bttn_prev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53411" y="6511925"/>
            <a:ext cx="357187" cy="26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 descr="bttn_nex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694736" y="6511925"/>
            <a:ext cx="357187" cy="26352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457200" marR="0" lvl="5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914400" marR="0" lvl="6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1371600" marR="0" lvl="7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1828800" marR="0" lvl="8" indent="0" algn="ctr" rtl="0">
              <a:spcBef>
                <a:spcPts val="0"/>
              </a:spcBef>
              <a:spcAft>
                <a:spcPts val="0"/>
              </a:spcAft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istory.com/topics/american-revolution/stamp-ac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istory.com/topics/american-revolution/stamp-act/videos/boston-massacre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ainpop.com/socialstudies/ushistory/causesoftheamericanrevolution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ctrTitle"/>
          </p:nvPr>
        </p:nvSpPr>
        <p:spPr>
          <a:xfrm>
            <a:off x="700087" y="-304800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</a:t>
            </a:r>
            <a:r>
              <a:rPr lang="en-US"/>
              <a:t>3</a:t>
            </a: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The Road to Revolution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subTitle" idx="1"/>
          </p:nvPr>
        </p:nvSpPr>
        <p:spPr>
          <a:xfrm>
            <a:off x="1385887" y="762000"/>
            <a:ext cx="6400799" cy="762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 2: The Colonists Resist Tighter Control</a:t>
            </a:r>
          </a:p>
        </p:txBody>
      </p:sp>
      <p:pic>
        <p:nvPicPr>
          <p:cNvPr id="96" name="Shape 96" descr="http://www.businessbookmall.com/DoNotK11.gif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400" y="1371600"/>
            <a:ext cx="7746999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/>
        </p:nvSpPr>
        <p:spPr>
          <a:xfrm>
            <a:off x="609600" y="762000"/>
            <a:ext cx="8001000" cy="3478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Of all the new laws, the Stamp Act was the most unpopular. Delegates from nine colonies formed the </a:t>
            </a:r>
            <a:r>
              <a:rPr lang="en-US" sz="2200" b="1" i="0" u="none" strike="noStrike" cap="none" dirty="0">
                <a:solidFill>
                  <a:srgbClr val="0062AC"/>
                </a:solidFill>
                <a:latin typeface="Verdana"/>
                <a:ea typeface="Verdana"/>
                <a:cs typeface="Verdana"/>
                <a:sym typeface="Verdana"/>
              </a:rPr>
              <a:t>Stamp Act Congress</a:t>
            </a:r>
            <a:r>
              <a:rPr lang="en-US" sz="2200" b="0" i="0" u="none" strike="noStrike" cap="none" dirty="0">
                <a:solidFill>
                  <a:srgbClr val="0062AC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 take action.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They sent a </a:t>
            </a:r>
            <a:r>
              <a:rPr lang="en-US" sz="22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petition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 the king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and Parliament, demanding the </a:t>
            </a:r>
            <a:r>
              <a:rPr lang="en-US" sz="22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repeal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(cancellation) of the tax law. They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succeeded, but Parliament reminded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that they were in control.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6915150" y="2133600"/>
            <a:ext cx="1638300" cy="1371599"/>
          </a:xfrm>
          <a:prstGeom prst="verticalScroll">
            <a:avLst>
              <a:gd name="adj" fmla="val 12500"/>
            </a:avLst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6858000" y="1981200"/>
            <a:ext cx="1752600" cy="16763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1"/>
                  <a:pt x="26861" y="0"/>
                  <a:pt x="60000" y="0"/>
                </a:cubicBez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cubicBezTo>
                  <a:pt x="26861" y="120000"/>
                  <a:pt x="0" y="93138"/>
                  <a:pt x="0" y="60000"/>
                </a:cubicBezTo>
                <a:close/>
                <a:moveTo>
                  <a:pt x="96672" y="86072"/>
                </a:moveTo>
                <a:cubicBezTo>
                  <a:pt x="102088" y="78455"/>
                  <a:pt x="105000" y="69344"/>
                  <a:pt x="105000" y="60000"/>
                </a:cubicBezTo>
                <a:cubicBezTo>
                  <a:pt x="105000" y="35144"/>
                  <a:pt x="84850" y="15000"/>
                  <a:pt x="60000" y="15000"/>
                </a:cubicBezTo>
                <a:cubicBezTo>
                  <a:pt x="50650" y="14994"/>
                  <a:pt x="41538" y="17905"/>
                  <a:pt x="33922" y="23322"/>
                </a:cubicBezTo>
                <a:lnTo>
                  <a:pt x="96672" y="86072"/>
                </a:lnTo>
                <a:close/>
                <a:moveTo>
                  <a:pt x="23322" y="33922"/>
                </a:moveTo>
                <a:cubicBezTo>
                  <a:pt x="17905" y="41538"/>
                  <a:pt x="15000" y="50650"/>
                  <a:pt x="15000" y="59994"/>
                </a:cubicBezTo>
                <a:cubicBezTo>
                  <a:pt x="15000" y="84850"/>
                  <a:pt x="35144" y="105000"/>
                  <a:pt x="60000" y="105000"/>
                </a:cubicBezTo>
                <a:cubicBezTo>
                  <a:pt x="69344" y="105000"/>
                  <a:pt x="78455" y="102088"/>
                  <a:pt x="86072" y="96672"/>
                </a:cubicBezTo>
                <a:lnTo>
                  <a:pt x="23322" y="33922"/>
                </a:lnTo>
                <a:close/>
              </a:path>
            </a:pathLst>
          </a:custGeom>
          <a:solidFill>
            <a:srgbClr val="FF0000">
              <a:alpha val="79607"/>
            </a:srgb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Shape 170"/>
          <p:cNvSpPr txBox="1"/>
          <p:nvPr/>
        </p:nvSpPr>
        <p:spPr>
          <a:xfrm>
            <a:off x="7181850" y="2514600"/>
            <a:ext cx="1143000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Stamp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Act</a:t>
            </a:r>
          </a:p>
        </p:txBody>
      </p:sp>
      <p:sp>
        <p:nvSpPr>
          <p:cNvPr id="171" name="Shape 171"/>
          <p:cNvSpPr/>
          <p:nvPr/>
        </p:nvSpPr>
        <p:spPr>
          <a:xfrm>
            <a:off x="533400" y="4191000"/>
            <a:ext cx="2057400" cy="1371599"/>
          </a:xfrm>
          <a:prstGeom prst="verticalScroll">
            <a:avLst>
              <a:gd name="adj" fmla="val 12500"/>
            </a:avLst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Shape 172"/>
          <p:cNvSpPr txBox="1"/>
          <p:nvPr/>
        </p:nvSpPr>
        <p:spPr>
          <a:xfrm>
            <a:off x="762000" y="4659312"/>
            <a:ext cx="1676399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Townshend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Acts, 1767</a:t>
            </a:r>
          </a:p>
        </p:txBody>
      </p:sp>
      <p:sp>
        <p:nvSpPr>
          <p:cNvPr id="173" name="Shape 173"/>
          <p:cNvSpPr txBox="1"/>
          <p:nvPr/>
        </p:nvSpPr>
        <p:spPr>
          <a:xfrm>
            <a:off x="2971800" y="3962400"/>
            <a:ext cx="5029199" cy="178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Only a year later, Parliament passed a new tax called the </a:t>
            </a:r>
            <a:r>
              <a:rPr lang="en-US" sz="2200" b="1" i="0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Townshend Acts</a:t>
            </a:r>
            <a:r>
              <a:rPr lang="en-US" sz="2200" b="0" i="0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 that taxed glass, paper, paint, lead and tea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Colonial protests continued.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" grpId="0"/>
      <p:bldP spid="1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3429000" y="2971800"/>
            <a:ext cx="2209799" cy="685799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Shape 179"/>
          <p:cNvSpPr/>
          <p:nvPr/>
        </p:nvSpPr>
        <p:spPr>
          <a:xfrm>
            <a:off x="3505200" y="3962400"/>
            <a:ext cx="2057400" cy="1371599"/>
          </a:xfrm>
          <a:prstGeom prst="verticalScroll">
            <a:avLst>
              <a:gd name="adj" fmla="val 12500"/>
            </a:avLst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Townshend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Acts</a:t>
            </a:r>
          </a:p>
        </p:txBody>
      </p:sp>
      <p:sp>
        <p:nvSpPr>
          <p:cNvPr id="180" name="Shape 180"/>
          <p:cNvSpPr/>
          <p:nvPr/>
        </p:nvSpPr>
        <p:spPr>
          <a:xfrm>
            <a:off x="5867400" y="381000"/>
            <a:ext cx="2057400" cy="1371599"/>
          </a:xfrm>
          <a:prstGeom prst="verticalScroll">
            <a:avLst>
              <a:gd name="adj" fmla="val 12500"/>
            </a:avLst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Stamp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</a:t>
            </a:r>
          </a:p>
        </p:txBody>
      </p:sp>
      <p:sp>
        <p:nvSpPr>
          <p:cNvPr id="181" name="Shape 181"/>
          <p:cNvSpPr/>
          <p:nvPr/>
        </p:nvSpPr>
        <p:spPr>
          <a:xfrm>
            <a:off x="1447800" y="381000"/>
            <a:ext cx="2057400" cy="1371599"/>
          </a:xfrm>
          <a:prstGeom prst="verticalScroll">
            <a:avLst>
              <a:gd name="adj" fmla="val 12500"/>
            </a:avLst>
          </a:prstGeom>
          <a:solidFill>
            <a:srgbClr val="FFCC99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Sugar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3657600" y="3124200"/>
            <a:ext cx="195262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British Taxes </a:t>
            </a:r>
          </a:p>
        </p:txBody>
      </p:sp>
      <p:sp>
        <p:nvSpPr>
          <p:cNvPr id="183" name="Shape 183"/>
          <p:cNvSpPr txBox="1"/>
          <p:nvPr/>
        </p:nvSpPr>
        <p:spPr>
          <a:xfrm>
            <a:off x="990600" y="1981200"/>
            <a:ext cx="3057525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Taxed 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sugar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molasses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4800600" y="1905000"/>
            <a:ext cx="4148137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Taxed 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newspapers, legal documents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playing cards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dice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repealed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1766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2362200" y="5486400"/>
            <a:ext cx="4314824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Taxed 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glass, paper, paint, lead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tea</a:t>
            </a:r>
          </a:p>
        </p:txBody>
      </p:sp>
      <p:sp>
        <p:nvSpPr>
          <p:cNvPr id="186" name="Shape 186"/>
          <p:cNvSpPr/>
          <p:nvPr/>
        </p:nvSpPr>
        <p:spPr>
          <a:xfrm>
            <a:off x="6019800" y="228600"/>
            <a:ext cx="1752600" cy="16763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60000"/>
                </a:moveTo>
                <a:cubicBezTo>
                  <a:pt x="0" y="26861"/>
                  <a:pt x="26861" y="0"/>
                  <a:pt x="60000" y="0"/>
                </a:cubicBezTo>
                <a:cubicBezTo>
                  <a:pt x="93138" y="0"/>
                  <a:pt x="120000" y="26861"/>
                  <a:pt x="120000" y="60000"/>
                </a:cubicBezTo>
                <a:cubicBezTo>
                  <a:pt x="120000" y="93138"/>
                  <a:pt x="93138" y="120000"/>
                  <a:pt x="60000" y="120000"/>
                </a:cubicBezTo>
                <a:cubicBezTo>
                  <a:pt x="26861" y="120000"/>
                  <a:pt x="0" y="93138"/>
                  <a:pt x="0" y="60000"/>
                </a:cubicBezTo>
                <a:close/>
                <a:moveTo>
                  <a:pt x="96672" y="86072"/>
                </a:moveTo>
                <a:cubicBezTo>
                  <a:pt x="102088" y="78455"/>
                  <a:pt x="105000" y="69344"/>
                  <a:pt x="105000" y="60000"/>
                </a:cubicBezTo>
                <a:cubicBezTo>
                  <a:pt x="105000" y="35144"/>
                  <a:pt x="84850" y="15000"/>
                  <a:pt x="60000" y="15000"/>
                </a:cubicBezTo>
                <a:cubicBezTo>
                  <a:pt x="50650" y="14994"/>
                  <a:pt x="41538" y="17905"/>
                  <a:pt x="33922" y="23322"/>
                </a:cubicBezTo>
                <a:lnTo>
                  <a:pt x="96672" y="86072"/>
                </a:lnTo>
                <a:close/>
                <a:moveTo>
                  <a:pt x="23322" y="33922"/>
                </a:moveTo>
                <a:cubicBezTo>
                  <a:pt x="17905" y="41538"/>
                  <a:pt x="15000" y="50650"/>
                  <a:pt x="15000" y="59994"/>
                </a:cubicBezTo>
                <a:cubicBezTo>
                  <a:pt x="15000" y="84850"/>
                  <a:pt x="35144" y="105000"/>
                  <a:pt x="60000" y="105000"/>
                </a:cubicBezTo>
                <a:cubicBezTo>
                  <a:pt x="69344" y="105000"/>
                  <a:pt x="78455" y="102088"/>
                  <a:pt x="86072" y="96672"/>
                </a:cubicBezTo>
                <a:lnTo>
                  <a:pt x="23322" y="33922"/>
                </a:lnTo>
                <a:close/>
              </a:path>
            </a:pathLst>
          </a:custGeom>
          <a:solidFill>
            <a:srgbClr val="FF0000">
              <a:alpha val="79607"/>
            </a:srgbClr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Shape 187"/>
          <p:cNvSpPr/>
          <p:nvPr/>
        </p:nvSpPr>
        <p:spPr>
          <a:xfrm rot="-960000">
            <a:off x="300037" y="5432424"/>
            <a:ext cx="1346200" cy="12652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1" y="119999"/>
                </a:lnTo>
                <a:lnTo>
                  <a:pt x="60000" y="91671"/>
                </a:lnTo>
                <a:lnTo>
                  <a:pt x="22918" y="119999"/>
                </a:lnTo>
                <a:lnTo>
                  <a:pt x="37082" y="74163"/>
                </a:lnTo>
                <a:lnTo>
                  <a:pt x="0" y="45835"/>
                </a:lnTo>
                <a:close/>
              </a:path>
            </a:pathLst>
          </a:custGeom>
          <a:noFill/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Shape 188"/>
          <p:cNvSpPr txBox="1"/>
          <p:nvPr/>
        </p:nvSpPr>
        <p:spPr>
          <a:xfrm>
            <a:off x="550862" y="5791200"/>
            <a:ext cx="896937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Point</a:t>
            </a:r>
          </a:p>
        </p:txBody>
      </p:sp>
      <p:sp>
        <p:nvSpPr>
          <p:cNvPr id="189" name="Shape 189"/>
          <p:cNvSpPr txBox="1"/>
          <p:nvPr/>
        </p:nvSpPr>
        <p:spPr>
          <a:xfrm>
            <a:off x="1524000" y="5943600"/>
            <a:ext cx="7202487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Taxes were collected to help pay British debts, but colonists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protest because they have </a:t>
            </a:r>
            <a:r>
              <a:rPr lang="en-US" sz="2000" b="1" i="0" u="sng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no representation in Parliament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8800" y="49631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www.history.com/topics/american-revolution/stamp-act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7" y="310325"/>
            <a:ext cx="1762125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  <p:bldP spid="185" grpId="0"/>
      <p:bldP spid="1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/>
        </p:nvSpPr>
        <p:spPr>
          <a:xfrm>
            <a:off x="130956" y="63964"/>
            <a:ext cx="8784444" cy="430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1" i="0" u="sng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Colonists found different ways to protest taxes: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533400" y="4057650"/>
            <a:ext cx="4953000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To fight against smuggling, tax collectors were issued </a:t>
            </a:r>
            <a:r>
              <a:rPr lang="en-US" sz="1800" b="1" i="0" u="sng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writs of assistance</a:t>
            </a:r>
            <a:r>
              <a:rPr lang="en-US" sz="1800" b="0" i="0" u="sng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that allowed them to search anywhere for smuggled items.</a:t>
            </a:r>
          </a:p>
        </p:txBody>
      </p:sp>
      <p:sp>
        <p:nvSpPr>
          <p:cNvPr id="196" name="Shape 196"/>
          <p:cNvSpPr txBox="1"/>
          <p:nvPr/>
        </p:nvSpPr>
        <p:spPr>
          <a:xfrm>
            <a:off x="1676400" y="5719762"/>
            <a:ext cx="7315200" cy="7699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Anger on both sides soon led to a bloody confrontation.</a:t>
            </a:r>
          </a:p>
        </p:txBody>
      </p:sp>
      <p:sp>
        <p:nvSpPr>
          <p:cNvPr id="197" name="Shape 197"/>
          <p:cNvSpPr/>
          <p:nvPr/>
        </p:nvSpPr>
        <p:spPr>
          <a:xfrm>
            <a:off x="4084637" y="5105400"/>
            <a:ext cx="4572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 txBox="1"/>
          <p:nvPr/>
        </p:nvSpPr>
        <p:spPr>
          <a:xfrm rot="5400000">
            <a:off x="4141775" y="5162549"/>
            <a:ext cx="3428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Shape 1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0" y="914400"/>
            <a:ext cx="2085975" cy="351472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685800" y="609600"/>
            <a:ext cx="5029199" cy="341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effigy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a life-sized dummy made to look like a local tax collector or government official; often hung or burned </a:t>
            </a:r>
            <a:r>
              <a:rPr lang="en-US" sz="1800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publicly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strike="noStrike" cap="none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Tar and feathering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strike="noStrike" cap="none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Smuggling 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800" b="1" i="0" u="none" strike="noStrike" cap="none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Nonimportation agreements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signed by merchants promising not to import taxed goods (boycott)</a:t>
            </a:r>
          </a:p>
        </p:txBody>
      </p:sp>
      <p:sp>
        <p:nvSpPr>
          <p:cNvPr id="201" name="Shape 201"/>
          <p:cNvSpPr/>
          <p:nvPr/>
        </p:nvSpPr>
        <p:spPr>
          <a:xfrm rot="-960000">
            <a:off x="300037" y="5432424"/>
            <a:ext cx="1346200" cy="12652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1" y="119999"/>
                </a:lnTo>
                <a:lnTo>
                  <a:pt x="60000" y="91671"/>
                </a:lnTo>
                <a:lnTo>
                  <a:pt x="22918" y="119999"/>
                </a:lnTo>
                <a:lnTo>
                  <a:pt x="37082" y="74163"/>
                </a:lnTo>
                <a:lnTo>
                  <a:pt x="0" y="45835"/>
                </a:lnTo>
                <a:close/>
              </a:path>
            </a:pathLst>
          </a:custGeom>
          <a:noFill/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Shape 202"/>
          <p:cNvSpPr txBox="1"/>
          <p:nvPr/>
        </p:nvSpPr>
        <p:spPr>
          <a:xfrm>
            <a:off x="550862" y="5791200"/>
            <a:ext cx="896937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Point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6324600" y="4419600"/>
            <a:ext cx="13208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effigy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" grpId="0"/>
      <p:bldP spid="196" grpId="0"/>
      <p:bldP spid="20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/>
        </p:nvSpPr>
        <p:spPr>
          <a:xfrm>
            <a:off x="838200" y="381000"/>
            <a:ext cx="7315200" cy="110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Verdana"/>
              <a:buNone/>
            </a:pPr>
            <a:r>
              <a:rPr lang="en-US" sz="22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Samuel Adams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became a local Boston leader in colonial protests. He helped to create new groups devoted to fight against taxes:</a:t>
            </a:r>
          </a:p>
        </p:txBody>
      </p:sp>
      <p:sp>
        <p:nvSpPr>
          <p:cNvPr id="209" name="Shape 209"/>
          <p:cNvSpPr txBox="1"/>
          <p:nvPr/>
        </p:nvSpPr>
        <p:spPr>
          <a:xfrm>
            <a:off x="609600" y="1811336"/>
            <a:ext cx="5257799" cy="34782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Verdana"/>
              <a:buNone/>
            </a:pPr>
            <a:r>
              <a:rPr lang="en-US" sz="22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Committees of Correspondence: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 leaders from different colonies began </a:t>
            </a:r>
            <a:r>
              <a:rPr lang="en-US" sz="2200" b="0" i="0" u="none" strike="noStrike" cap="none" dirty="0">
                <a:solidFill>
                  <a:srgbClr val="0062AC"/>
                </a:solidFill>
                <a:latin typeface="Verdana"/>
                <a:ea typeface="Verdana"/>
                <a:cs typeface="Verdana"/>
                <a:sym typeface="Verdana"/>
              </a:rPr>
              <a:t>exchanging information and ideas, 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helping to unite the colonists against the British.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Verdana"/>
              <a:buNone/>
            </a:pPr>
            <a:r>
              <a:rPr lang="en-US" sz="22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Sons of Liberty: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men devoted to the cause; commonly used physical force or violence in protests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7400" y="1811336"/>
            <a:ext cx="2447925" cy="3276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609600" y="5181600"/>
            <a:ext cx="8077199" cy="1384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Verdana"/>
              <a:buNone/>
            </a:pPr>
            <a:r>
              <a:rPr lang="en-US" sz="22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Daughters of Liberty: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women devoted to the cause; commonly helped with boycotts or creating their own products instead of buying British goods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i="0" u="none" strike="noStrike" cap="none" dirty="0"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" grpId="0"/>
      <p:bldP spid="209" grpId="0"/>
      <p:bldP spid="2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609600"/>
            <a:ext cx="83058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C00000"/>
                </a:solidFill>
              </a:rPr>
              <a:t>Do Now</a:t>
            </a:r>
            <a:r>
              <a:rPr lang="en-US" sz="3200" b="1" dirty="0" smtClean="0">
                <a:solidFill>
                  <a:srgbClr val="C00000"/>
                </a:solidFill>
              </a:rPr>
              <a:t>:  Watch the clip on the Boston Massacre.  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does the artist’s depiction of the event differ from what was believed to have actually happened?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How will this continue to fuel the fire of the colonists that will lead to revolution?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16560" y="38862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www.history.com/topics/american-revolution/stamp-act/videos/boston-massacre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9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/>
        </p:nvSpPr>
        <p:spPr>
          <a:xfrm>
            <a:off x="427037" y="863600"/>
            <a:ext cx="2971799" cy="532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In 1770, an angry crowd surrounded a group of soldiers in Boston.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Frightened, the soldiers fired, killing five colonists.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soldiers were arrested and tried in a Massachusetts court – they were defended by local lawyer </a:t>
            </a:r>
            <a:r>
              <a:rPr lang="en-US" sz="2000" b="1" i="0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John Adams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believing they should receive a fair trial. 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1828800" y="228600"/>
            <a:ext cx="51816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Boston Massacre</a:t>
            </a:r>
          </a:p>
        </p:txBody>
      </p:sp>
      <p:pic>
        <p:nvPicPr>
          <p:cNvPr id="218" name="Shape 218" descr="Boston Massacre By Paul Reve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2800" y="990600"/>
            <a:ext cx="5446712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/>
        </p:nvSpPr>
        <p:spPr>
          <a:xfrm>
            <a:off x="6337300" y="3862387"/>
            <a:ext cx="2667000" cy="1600200"/>
          </a:xfrm>
          <a:prstGeom prst="irregularSeal1">
            <a:avLst/>
          </a:prstGeom>
          <a:solidFill>
            <a:srgbClr val="FFC00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4" name="Shape 224"/>
          <p:cNvCxnSpPr/>
          <p:nvPr/>
        </p:nvCxnSpPr>
        <p:spPr>
          <a:xfrm>
            <a:off x="457200" y="3352800"/>
            <a:ext cx="8229600" cy="1587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/>
            <a:headEnd type="stealth" w="lg" len="lg"/>
            <a:tailEnd type="stealth" w="lg" len="lg"/>
          </a:ln>
        </p:spPr>
      </p:cxnSp>
      <p:sp>
        <p:nvSpPr>
          <p:cNvPr id="225" name="Shape 225"/>
          <p:cNvSpPr txBox="1"/>
          <p:nvPr/>
        </p:nvSpPr>
        <p:spPr>
          <a:xfrm>
            <a:off x="192086" y="1828800"/>
            <a:ext cx="1731962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1763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Pontiac’s War →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Proc. of 1763</a:t>
            </a:r>
          </a:p>
        </p:txBody>
      </p:sp>
      <p:sp>
        <p:nvSpPr>
          <p:cNvPr id="226" name="Shape 226"/>
          <p:cNvSpPr txBox="1"/>
          <p:nvPr/>
        </p:nvSpPr>
        <p:spPr>
          <a:xfrm>
            <a:off x="1844675" y="3886200"/>
            <a:ext cx="1069975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1764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Sugar Act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passed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2840036" y="1905000"/>
            <a:ext cx="1195386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1765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Stamp Act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passed</a:t>
            </a:r>
          </a:p>
        </p:txBody>
      </p:sp>
      <p:sp>
        <p:nvSpPr>
          <p:cNvPr id="228" name="Shape 228"/>
          <p:cNvSpPr txBox="1"/>
          <p:nvPr/>
        </p:nvSpPr>
        <p:spPr>
          <a:xfrm>
            <a:off x="4244975" y="3886200"/>
            <a:ext cx="1155700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1766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Stamp Act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REPEALED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5464175" y="1828800"/>
            <a:ext cx="1308100" cy="9239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1767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Townshend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Acts passed</a:t>
            </a:r>
          </a:p>
        </p:txBody>
      </p:sp>
      <p:sp>
        <p:nvSpPr>
          <p:cNvPr id="230" name="Shape 230"/>
          <p:cNvSpPr txBox="1"/>
          <p:nvPr/>
        </p:nvSpPr>
        <p:spPr>
          <a:xfrm>
            <a:off x="6750050" y="3905250"/>
            <a:ext cx="1841499" cy="12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1770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Boston Massacre;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Townshend Acts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REPEALED</a:t>
            </a:r>
          </a:p>
        </p:txBody>
      </p:sp>
      <p:cxnSp>
        <p:nvCxnSpPr>
          <p:cNvPr id="231" name="Shape 231"/>
          <p:cNvCxnSpPr/>
          <p:nvPr/>
        </p:nvCxnSpPr>
        <p:spPr>
          <a:xfrm rot="-5400000" flipH="1">
            <a:off x="3286124" y="2981325"/>
            <a:ext cx="523800" cy="218999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2" name="Shape 232"/>
          <p:cNvCxnSpPr/>
          <p:nvPr/>
        </p:nvCxnSpPr>
        <p:spPr>
          <a:xfrm rot="5400000" flipH="1">
            <a:off x="4506924" y="3570299"/>
            <a:ext cx="533399" cy="98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3" name="Shape 233"/>
          <p:cNvCxnSpPr/>
          <p:nvPr/>
        </p:nvCxnSpPr>
        <p:spPr>
          <a:xfrm rot="-5400000" flipH="1">
            <a:off x="5905500" y="2933699"/>
            <a:ext cx="609599" cy="228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4" name="Shape 234"/>
          <p:cNvCxnSpPr/>
          <p:nvPr/>
        </p:nvCxnSpPr>
        <p:spPr>
          <a:xfrm rot="-5400000" flipH="1">
            <a:off x="876300" y="2933699"/>
            <a:ext cx="609599" cy="2286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5" name="Shape 235"/>
          <p:cNvCxnSpPr/>
          <p:nvPr/>
        </p:nvCxnSpPr>
        <p:spPr>
          <a:xfrm rot="5400000" flipH="1">
            <a:off x="2068524" y="3570299"/>
            <a:ext cx="533399" cy="98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6" name="Shape 236"/>
          <p:cNvCxnSpPr/>
          <p:nvPr/>
        </p:nvCxnSpPr>
        <p:spPr>
          <a:xfrm rot="5400000" flipH="1">
            <a:off x="7326324" y="3570299"/>
            <a:ext cx="533399" cy="98400"/>
          </a:xfrm>
          <a:prstGeom prst="bentConnector3">
            <a:avLst>
              <a:gd name="adj1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7" name="Shape 237"/>
          <p:cNvSpPr txBox="1"/>
          <p:nvPr/>
        </p:nvSpPr>
        <p:spPr>
          <a:xfrm>
            <a:off x="1828800" y="381000"/>
            <a:ext cx="5413375" cy="7699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Timeline of Events</a:t>
            </a:r>
          </a:p>
        </p:txBody>
      </p:sp>
      <p:sp>
        <p:nvSpPr>
          <p:cNvPr id="2" name="Rectangle 1"/>
          <p:cNvSpPr/>
          <p:nvPr/>
        </p:nvSpPr>
        <p:spPr>
          <a:xfrm>
            <a:off x="250825" y="58674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>
                <a:hlinkClick r:id="rId3"/>
              </a:rPr>
              <a:t>www.brainpop.com/socialstudies/ushistory/causesoftheamericanrevolution</a:t>
            </a:r>
            <a:r>
              <a:rPr lang="en-US" smtClean="0">
                <a:hlinkClick r:id="rId3"/>
              </a:rPr>
              <a:t>/</a:t>
            </a:r>
            <a:r>
              <a:rPr lang="en-US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>
            <a:spLocks noGrp="1"/>
          </p:cNvSpPr>
          <p:nvPr>
            <p:ph type="ctrTitle" idx="4294967295"/>
          </p:nvPr>
        </p:nvSpPr>
        <p:spPr>
          <a:xfrm>
            <a:off x="914400" y="1143000"/>
            <a:ext cx="77724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4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Terms and People</a:t>
            </a:r>
          </a:p>
        </p:txBody>
      </p:sp>
      <p:sp>
        <p:nvSpPr>
          <p:cNvPr id="243" name="Shape 243"/>
          <p:cNvSpPr txBox="1">
            <a:spLocks noGrp="1"/>
          </p:cNvSpPr>
          <p:nvPr>
            <p:ph type="subTitle" idx="4294967295"/>
          </p:nvPr>
        </p:nvSpPr>
        <p:spPr>
          <a:xfrm>
            <a:off x="914400" y="1828800"/>
            <a:ext cx="7315200" cy="3809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duty</a:t>
            </a: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________________________________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20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repeal</a:t>
            </a: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– ______________________________</a:t>
            </a:r>
          </a:p>
          <a:p>
            <a:pPr marL="228600" marR="0" lvl="0" indent="-228600" algn="l" rtl="0">
              <a:lnSpc>
                <a:spcPct val="150000"/>
              </a:lnSpc>
              <a:spcBef>
                <a:spcPts val="209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boycott</a:t>
            </a: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_____________________________ _____________________________________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2090"/>
              </a:spcBef>
              <a:spcAft>
                <a:spcPts val="165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petition</a:t>
            </a: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>
            <a:spLocks noGrp="1"/>
          </p:cNvSpPr>
          <p:nvPr>
            <p:ph type="ctrTitle" idx="4294967295"/>
          </p:nvPr>
        </p:nvSpPr>
        <p:spPr>
          <a:xfrm>
            <a:off x="609600" y="304800"/>
            <a:ext cx="7315200" cy="685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400" b="1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Terms and People </a:t>
            </a:r>
            <a:r>
              <a:rPr lang="en-US" sz="2400" b="0" i="0" u="sng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(continued)</a:t>
            </a:r>
          </a:p>
        </p:txBody>
      </p:sp>
      <p:sp>
        <p:nvSpPr>
          <p:cNvPr id="249" name="Shape 249"/>
          <p:cNvSpPr txBox="1">
            <a:spLocks noGrp="1"/>
          </p:cNvSpPr>
          <p:nvPr>
            <p:ph type="subTitle" idx="4294967295"/>
          </p:nvPr>
        </p:nvSpPr>
        <p:spPr>
          <a:xfrm>
            <a:off x="990600" y="1143000"/>
            <a:ext cx="7315200" cy="5105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Nonimportation agreements</a:t>
            </a: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7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– _________________                                                                                                                                                     __________________________________________________</a:t>
            </a:r>
          </a:p>
          <a:p>
            <a:pPr marL="228600" marR="0" lvl="0" indent="-228600" algn="l" rtl="0">
              <a:lnSpc>
                <a:spcPct val="200000"/>
              </a:lnSpc>
              <a:spcBef>
                <a:spcPts val="171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writ of assistance</a:t>
            </a: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______________________________________                                                                                                                                                     ____________________________________________________________</a:t>
            </a:r>
          </a:p>
          <a:p>
            <a:pPr marL="228600" marR="0" lvl="0" indent="-228600" algn="l" rtl="0">
              <a:lnSpc>
                <a:spcPct val="200000"/>
              </a:lnSpc>
              <a:spcBef>
                <a:spcPts val="171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John Adams</a:t>
            </a: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____________________________________________                                                                                                                                                     ____________________________________________________________</a:t>
            </a:r>
          </a:p>
          <a:p>
            <a:pPr marL="228600" marR="0" lvl="0" indent="-228600" algn="l" rtl="0">
              <a:lnSpc>
                <a:spcPct val="200000"/>
              </a:lnSpc>
              <a:spcBef>
                <a:spcPts val="1710"/>
              </a:spcBef>
              <a:spcAft>
                <a:spcPts val="135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Samuel Adams</a:t>
            </a:r>
            <a:r>
              <a:rPr lang="en-US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</a:t>
            </a:r>
            <a:r>
              <a:rPr lang="en-US" sz="15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4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_________________________________________                                                                                                                                                     ____________________________________________________________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1371600" y="76200"/>
            <a:ext cx="6804024" cy="7699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How much did they spend??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774700" y="1066800"/>
            <a:ext cx="7683500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1763, the British government spent an estimated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1371600" y="2514600"/>
            <a:ext cx="6543675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today’s market, that roughly translates to</a:t>
            </a:r>
          </a:p>
        </p:txBody>
      </p:sp>
      <p:sp>
        <p:nvSpPr>
          <p:cNvPr id="257" name="Shape 257"/>
          <p:cNvSpPr txBox="1"/>
          <p:nvPr/>
        </p:nvSpPr>
        <p:spPr>
          <a:xfrm>
            <a:off x="4114800" y="3810000"/>
            <a:ext cx="747711" cy="5238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or…</a:t>
            </a:r>
          </a:p>
        </p:txBody>
      </p:sp>
      <p:sp>
        <p:nvSpPr>
          <p:cNvPr id="258" name="Shape 258"/>
          <p:cNvSpPr/>
          <p:nvPr/>
        </p:nvSpPr>
        <p:spPr>
          <a:xfrm>
            <a:off x="304800" y="4419600"/>
            <a:ext cx="8686799" cy="2133599"/>
          </a:xfrm>
          <a:prstGeom prst="irregularSeal1">
            <a:avLst/>
          </a:prstGeom>
          <a:solidFill>
            <a:srgbClr val="FFC000"/>
          </a:solidFill>
          <a:ln w="254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Shape 259"/>
          <p:cNvSpPr txBox="1"/>
          <p:nvPr/>
        </p:nvSpPr>
        <p:spPr>
          <a:xfrm>
            <a:off x="1828800" y="3101975"/>
            <a:ext cx="5333999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marante"/>
              <a:buNone/>
            </a:pPr>
            <a:r>
              <a:rPr lang="en-US" sz="4000" b="1" i="0" u="none" strike="noStrike" cap="none">
                <a:solidFill>
                  <a:srgbClr val="00B050"/>
                </a:solidFill>
                <a:latin typeface="Amarante"/>
                <a:ea typeface="Amarante"/>
                <a:cs typeface="Amarante"/>
                <a:sym typeface="Amarante"/>
              </a:rPr>
              <a:t>£15,200,000,000.00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1981200" y="1676400"/>
            <a:ext cx="5333999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marante"/>
              <a:buNone/>
            </a:pPr>
            <a:r>
              <a:rPr lang="en-US" sz="4000" b="1" i="0" u="none" strike="noStrike" cap="none">
                <a:solidFill>
                  <a:srgbClr val="00B050"/>
                </a:solidFill>
                <a:latin typeface="Amarante"/>
                <a:ea typeface="Amarante"/>
                <a:cs typeface="Amarante"/>
                <a:sym typeface="Amarante"/>
              </a:rPr>
              <a:t>£132,600,000.00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2057400" y="5029200"/>
            <a:ext cx="4983162" cy="708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ct val="25000"/>
              <a:buFont typeface="Amarante"/>
              <a:buNone/>
            </a:pPr>
            <a:r>
              <a:rPr lang="en-US" sz="4000" b="1" i="0" u="none" strike="noStrike" cap="none">
                <a:solidFill>
                  <a:srgbClr val="00B050"/>
                </a:solidFill>
                <a:latin typeface="Amarante"/>
                <a:ea typeface="Amarante"/>
                <a:cs typeface="Amarante"/>
                <a:sym typeface="Amarante"/>
              </a:rPr>
              <a:t>$24,909,760,000.00</a:t>
            </a:r>
          </a:p>
        </p:txBody>
      </p:sp>
      <p:pic>
        <p:nvPicPr>
          <p:cNvPr id="262" name="Shape 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6324600"/>
            <a:ext cx="304799" cy="30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1295400"/>
            <a:ext cx="7772400" cy="1470024"/>
          </a:xfrm>
        </p:spPr>
        <p:txBody>
          <a:bodyPr/>
          <a:lstStyle/>
          <a:p>
            <a:pPr algn="l"/>
            <a:r>
              <a:rPr lang="en-US" u="sng" dirty="0" smtClean="0">
                <a:solidFill>
                  <a:srgbClr val="FF0000"/>
                </a:solidFill>
              </a:rPr>
              <a:t>Do Now 11/28</a:t>
            </a:r>
            <a:r>
              <a:rPr lang="en-US" dirty="0" smtClean="0">
                <a:solidFill>
                  <a:srgbClr val="FF0000"/>
                </a:solidFill>
              </a:rPr>
              <a:t>:  </a:t>
            </a:r>
            <a:r>
              <a:rPr lang="en-US" dirty="0" smtClean="0"/>
              <a:t>How will the end of the French and Indian war lead to even more conflict in the colonies? (at least 2 examples)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657600"/>
            <a:ext cx="414337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505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1371600" y="457200"/>
            <a:ext cx="6858000" cy="8302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Why did the American colonists begin to resist British rule?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066800" y="1600200"/>
            <a:ext cx="6858000" cy="7699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end of the war brought new conflicts that threatened the colonies. </a:t>
            </a:r>
          </a:p>
        </p:txBody>
      </p:sp>
      <p:sp>
        <p:nvSpPr>
          <p:cNvPr id="103" name="Shape 103"/>
          <p:cNvSpPr/>
          <p:nvPr/>
        </p:nvSpPr>
        <p:spPr>
          <a:xfrm>
            <a:off x="1219200" y="2971800"/>
            <a:ext cx="3200400" cy="2209799"/>
          </a:xfrm>
          <a:prstGeom prst="irregularSeal2">
            <a:avLst/>
          </a:prstGeom>
          <a:solidFill>
            <a:srgbClr val="FFCC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Fighting with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Native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Americans </a:t>
            </a:r>
          </a:p>
        </p:txBody>
      </p:sp>
      <p:sp>
        <p:nvSpPr>
          <p:cNvPr id="104" name="Shape 104"/>
          <p:cNvSpPr/>
          <p:nvPr/>
        </p:nvSpPr>
        <p:spPr>
          <a:xfrm>
            <a:off x="4953000" y="2971800"/>
            <a:ext cx="3124199" cy="2285999"/>
          </a:xfrm>
          <a:prstGeom prst="irregularSeal1">
            <a:avLst/>
          </a:prstGeom>
          <a:solidFill>
            <a:srgbClr val="FFCC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Disputes with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British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6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government</a:t>
            </a:r>
          </a:p>
        </p:txBody>
      </p:sp>
      <p:pic>
        <p:nvPicPr>
          <p:cNvPr id="105" name="Shape 105" descr="SFQ_icon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" y="512762"/>
            <a:ext cx="762000" cy="77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  <p:bldP spid="10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/>
        </p:nvSpPr>
        <p:spPr>
          <a:xfrm>
            <a:off x="609600" y="914400"/>
            <a:ext cx="7772400" cy="110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Beginning in 1760, American settlers began pushing west into the </a:t>
            </a:r>
            <a:r>
              <a:rPr lang="en-US" sz="2200" b="1" i="0" u="none" strike="noStrike" cap="none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Ohio River Valley</a:t>
            </a:r>
            <a:r>
              <a:rPr lang="en-US" sz="2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.  This upset many Native Americans. 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914400" y="2786061"/>
            <a:ext cx="7315200" cy="178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Verdana"/>
              <a:buNone/>
            </a:pPr>
            <a:r>
              <a:rPr lang="en-US" sz="2200" b="1" i="0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Pontiac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the leader of the Ottawa nation, took action to stop. He and his allies launched a bloody attack on British forts and towns. The British responded with equally brutal attacks against Native Americans. 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914400" y="5105400"/>
            <a:ext cx="7315200" cy="110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The rebellion ended quickly after Pontiac’s warriors gave up, but thousands of settlers and Native Americans had been killed.</a:t>
            </a:r>
          </a:p>
        </p:txBody>
      </p:sp>
      <p:sp>
        <p:nvSpPr>
          <p:cNvPr id="113" name="Shape 113"/>
          <p:cNvSpPr/>
          <p:nvPr/>
        </p:nvSpPr>
        <p:spPr>
          <a:xfrm>
            <a:off x="4343400" y="2120900"/>
            <a:ext cx="4572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/>
          <p:nvPr/>
        </p:nvSpPr>
        <p:spPr>
          <a:xfrm rot="5400000">
            <a:off x="4400550" y="2178049"/>
            <a:ext cx="3428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/>
          <p:nvPr/>
        </p:nvSpPr>
        <p:spPr>
          <a:xfrm>
            <a:off x="4343400" y="4440237"/>
            <a:ext cx="4572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/>
          <p:nvPr/>
        </p:nvSpPr>
        <p:spPr>
          <a:xfrm rot="5400000">
            <a:off x="4400550" y="4497374"/>
            <a:ext cx="3428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Shape 117"/>
          <p:cNvSpPr txBox="1"/>
          <p:nvPr/>
        </p:nvSpPr>
        <p:spPr>
          <a:xfrm>
            <a:off x="1828800" y="228600"/>
            <a:ext cx="51816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Pontiac’s Rebellion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/>
        </p:nvSpPr>
        <p:spPr>
          <a:xfrm>
            <a:off x="457200" y="1143000"/>
            <a:ext cx="3657600" cy="17843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Hoping to avoid further wars and to protect settlers, the British issued the </a:t>
            </a:r>
            <a:r>
              <a:rPr lang="en-US" sz="22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Proclamation of 1763.</a:t>
            </a:r>
          </a:p>
        </p:txBody>
      </p:sp>
      <p:pic>
        <p:nvPicPr>
          <p:cNvPr id="123" name="Shape 123" descr="ch06_maps_ahon_se_p0196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1000" y="1143000"/>
            <a:ext cx="4610100" cy="504824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1387475" y="3048000"/>
            <a:ext cx="2590800" cy="1446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It forbid colonists from settling west of a line drawn</a:t>
            </a:r>
          </a:p>
        </p:txBody>
      </p:sp>
      <p:sp>
        <p:nvSpPr>
          <p:cNvPr id="125" name="Shape 125"/>
          <p:cNvSpPr txBox="1"/>
          <p:nvPr/>
        </p:nvSpPr>
        <p:spPr>
          <a:xfrm>
            <a:off x="1828800" y="228600"/>
            <a:ext cx="5181600" cy="584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Proclamation of 1763</a:t>
            </a:r>
          </a:p>
        </p:txBody>
      </p:sp>
      <p:sp>
        <p:nvSpPr>
          <p:cNvPr id="126" name="Shape 126"/>
          <p:cNvSpPr/>
          <p:nvPr/>
        </p:nvSpPr>
        <p:spPr>
          <a:xfrm rot="-960000">
            <a:off x="333375" y="3173412"/>
            <a:ext cx="987425" cy="8953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1" y="119999"/>
                </a:lnTo>
                <a:lnTo>
                  <a:pt x="60000" y="91671"/>
                </a:lnTo>
                <a:lnTo>
                  <a:pt x="22918" y="119999"/>
                </a:lnTo>
                <a:lnTo>
                  <a:pt x="37082" y="74163"/>
                </a:lnTo>
                <a:lnTo>
                  <a:pt x="0" y="45835"/>
                </a:lnTo>
                <a:close/>
              </a:path>
            </a:pathLst>
          </a:custGeom>
          <a:noFill/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 txBox="1"/>
          <p:nvPr/>
        </p:nvSpPr>
        <p:spPr>
          <a:xfrm>
            <a:off x="457200" y="3424237"/>
            <a:ext cx="7620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Point</a:t>
            </a:r>
          </a:p>
        </p:txBody>
      </p:sp>
      <p:sp>
        <p:nvSpPr>
          <p:cNvPr id="128" name="Shape 128"/>
          <p:cNvSpPr/>
          <p:nvPr/>
        </p:nvSpPr>
        <p:spPr>
          <a:xfrm>
            <a:off x="7086600" y="3074986"/>
            <a:ext cx="685799" cy="223837"/>
          </a:xfrm>
          <a:prstGeom prst="rightArrow">
            <a:avLst>
              <a:gd name="adj1" fmla="val 18075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6781800" y="3484562"/>
            <a:ext cx="685799" cy="223837"/>
          </a:xfrm>
          <a:prstGeom prst="rightArrow">
            <a:avLst>
              <a:gd name="adj1" fmla="val 18075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6629400" y="3957637"/>
            <a:ext cx="685799" cy="223837"/>
          </a:xfrm>
          <a:prstGeom prst="rightArrow">
            <a:avLst>
              <a:gd name="adj1" fmla="val 18075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228600" y="4419600"/>
            <a:ext cx="3733800" cy="206216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along the Appalachian Mountains.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b="0" i="0" u="none" strike="noStrike" cap="none" dirty="0">
                <a:solidFill>
                  <a:srgbClr val="0070C0"/>
                </a:solidFill>
                <a:latin typeface="Verdana"/>
                <a:ea typeface="Verdana"/>
                <a:cs typeface="Verdana"/>
                <a:sym typeface="Verdana"/>
              </a:rPr>
              <a:t>Many ignored the proclamation and continued to move west.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rgbClr val="0070C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" grpId="0"/>
      <p:bldP spid="1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1230312" y="1066800"/>
            <a:ext cx="7315200" cy="11080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Because the war put England into </a:t>
            </a:r>
            <a:r>
              <a:rPr lang="en-US" sz="22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debt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, British leaders imposed a series of new taxes forcing the colonists to share the financial burden.</a:t>
            </a:r>
          </a:p>
        </p:txBody>
      </p:sp>
      <p:graphicFrame>
        <p:nvGraphicFramePr>
          <p:cNvPr id="137" name="Shape 137"/>
          <p:cNvGraphicFramePr/>
          <p:nvPr/>
        </p:nvGraphicFramePr>
        <p:xfrm>
          <a:off x="914400" y="2832100"/>
          <a:ext cx="7315175" cy="2395525"/>
        </p:xfrm>
        <a:graphic>
          <a:graphicData uri="http://schemas.openxmlformats.org/drawingml/2006/table">
            <a:tbl>
              <a:tblPr>
                <a:noFill/>
                <a:tableStyleId>{8118BEF9-CDD4-472F-8391-A5947FED4373}</a:tableStyleId>
              </a:tblPr>
              <a:tblGrid>
                <a:gridCol w="2690800"/>
                <a:gridCol w="923925"/>
                <a:gridCol w="3700450"/>
              </a:tblGrid>
              <a:tr h="1084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2AC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0062A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Sugar Act</a:t>
                      </a:r>
                    </a:p>
                  </a:txBody>
                  <a:tcPr marL="137150" marR="137150" marT="137200" marB="1372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1764</a:t>
                      </a:r>
                    </a:p>
                  </a:txBody>
                  <a:tcPr marL="137150" marR="137150" marT="137200" marB="137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7150" marR="137150" marT="137200" marB="137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A6"/>
                    </a:solidFill>
                  </a:tcPr>
                </a:tc>
              </a:tr>
              <a:tr h="1311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62AC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2000" b="1" i="0" u="none" strike="noStrike" cap="none" dirty="0" smtClean="0">
                          <a:solidFill>
                            <a:srgbClr val="0062AC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Stamp Act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2000" b="1" i="0" u="none" strike="noStrike" cap="none" dirty="0">
                        <a:solidFill>
                          <a:srgbClr val="0062AC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137150" marR="137150" marT="137200" marB="137200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Verdana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1765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25000"/>
                        <a:buFont typeface="Calibri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2000" b="0" i="0" u="none" strike="noStrike" cap="none" dirty="0">
                        <a:solidFill>
                          <a:schemeClr val="dk1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137150" marR="137150" marT="137200" marB="137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A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buSzPct val="25000"/>
                        <a:buNone/>
                      </a:pPr>
                      <a:endParaRPr sz="1800" u="none" strike="noStrike" cap="none" dirty="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137150" marR="137150" marT="137200" marB="137200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A6"/>
                    </a:solidFill>
                  </a:tcPr>
                </a:tc>
              </a:tr>
            </a:tbl>
          </a:graphicData>
        </a:graphic>
      </p:graphicFrame>
      <p:sp>
        <p:nvSpPr>
          <p:cNvPr id="138" name="Shape 138"/>
          <p:cNvSpPr/>
          <p:nvPr/>
        </p:nvSpPr>
        <p:spPr>
          <a:xfrm rot="-960000">
            <a:off x="214312" y="1038224"/>
            <a:ext cx="1041399" cy="989011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2" y="119999"/>
                </a:lnTo>
                <a:lnTo>
                  <a:pt x="60000" y="91671"/>
                </a:lnTo>
                <a:lnTo>
                  <a:pt x="22917" y="119999"/>
                </a:lnTo>
                <a:lnTo>
                  <a:pt x="37082" y="74163"/>
                </a:lnTo>
                <a:lnTo>
                  <a:pt x="0" y="45835"/>
                </a:lnTo>
                <a:close/>
              </a:path>
            </a:pathLst>
          </a:custGeom>
          <a:noFill/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 txBox="1"/>
          <p:nvPr/>
        </p:nvSpPr>
        <p:spPr>
          <a:xfrm>
            <a:off x="381000" y="1331912"/>
            <a:ext cx="762000" cy="46196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Point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4572000" y="2895600"/>
            <a:ext cx="3657600" cy="984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Put a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duty </a:t>
            </a:r>
            <a:r>
              <a:rPr lang="en-US" sz="2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(tax) on sugar and molasses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4572000" y="3962400"/>
            <a:ext cx="3657600" cy="12922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000" b="0" i="0" u="none" strike="noStrike" cap="none" dirty="0" smtClean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Taxed newspapers, legal documents, playing cards and dice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/>
          <p:nvPr/>
        </p:nvSpPr>
        <p:spPr>
          <a:xfrm>
            <a:off x="1295400" y="152400"/>
            <a:ext cx="6661150" cy="369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is estimated that the French &amp; Indian war cost the British over</a:t>
            </a:r>
          </a:p>
        </p:txBody>
      </p:sp>
      <p:sp>
        <p:nvSpPr>
          <p:cNvPr id="147" name="Shape 147"/>
          <p:cNvSpPr/>
          <p:nvPr/>
        </p:nvSpPr>
        <p:spPr>
          <a:xfrm>
            <a:off x="1219200" y="522287"/>
            <a:ext cx="6813550" cy="1524000"/>
          </a:xfrm>
          <a:prstGeom prst="irregularSeal1">
            <a:avLst/>
          </a:prstGeom>
          <a:solidFill>
            <a:srgbClr val="FFCC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£ </a:t>
            </a:r>
            <a:r>
              <a:rPr lang="en-US" sz="280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70,000,000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2665411" y="2228850"/>
            <a:ext cx="3813174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today would be equivalent to</a:t>
            </a:r>
          </a:p>
        </p:txBody>
      </p:sp>
      <p:sp>
        <p:nvSpPr>
          <p:cNvPr id="149" name="Shape 149"/>
          <p:cNvSpPr/>
          <p:nvPr/>
        </p:nvSpPr>
        <p:spPr>
          <a:xfrm>
            <a:off x="1289050" y="2579686"/>
            <a:ext cx="6811961" cy="1524000"/>
          </a:xfrm>
          <a:prstGeom prst="irregularSeal1">
            <a:avLst/>
          </a:prstGeom>
          <a:solidFill>
            <a:srgbClr val="FFCC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£ 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8,950,000,000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4360862" y="4210050"/>
            <a:ext cx="530224" cy="368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</a:t>
            </a:r>
          </a:p>
        </p:txBody>
      </p:sp>
      <p:sp>
        <p:nvSpPr>
          <p:cNvPr id="151" name="Shape 151"/>
          <p:cNvSpPr/>
          <p:nvPr/>
        </p:nvSpPr>
        <p:spPr>
          <a:xfrm>
            <a:off x="885825" y="4343400"/>
            <a:ext cx="7619999" cy="2157411"/>
          </a:xfrm>
          <a:prstGeom prst="irregularSeal1">
            <a:avLst/>
          </a:prstGeom>
          <a:solidFill>
            <a:srgbClr val="00B05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$ 14,315,704,000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846137" y="492125"/>
            <a:ext cx="7535862" cy="178593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British taxes suddenly outraged the colonists, and protests quickly spread throughout the colonies.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Merchants organized </a:t>
            </a:r>
            <a:r>
              <a:rPr lang="en-US" sz="22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boycotts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against British goods.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7" name="Shape 157"/>
          <p:cNvSpPr txBox="1"/>
          <p:nvPr/>
        </p:nvSpPr>
        <p:spPr>
          <a:xfrm>
            <a:off x="1600200" y="2660650"/>
            <a:ext cx="7315200" cy="14462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Colonists had no representation in Parliament and no say on the taxes they passed. Colonists declared that ONLY their </a:t>
            </a:r>
            <a:r>
              <a:rPr lang="en-US" sz="2200" b="1" i="0" u="none" strike="noStrike" cap="none" dirty="0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rPr>
              <a:t>assemblies</a:t>
            </a:r>
            <a:r>
              <a:rPr lang="en-US" sz="22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had the right to tax the colonists. </a:t>
            </a:r>
          </a:p>
        </p:txBody>
      </p:sp>
      <p:sp>
        <p:nvSpPr>
          <p:cNvPr id="158" name="Shape 158"/>
          <p:cNvSpPr/>
          <p:nvPr/>
        </p:nvSpPr>
        <p:spPr>
          <a:xfrm>
            <a:off x="4324350" y="2049461"/>
            <a:ext cx="4572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 txBox="1"/>
          <p:nvPr/>
        </p:nvSpPr>
        <p:spPr>
          <a:xfrm rot="5400000">
            <a:off x="4381500" y="2106599"/>
            <a:ext cx="342899" cy="228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Shape 160"/>
          <p:cNvSpPr/>
          <p:nvPr/>
        </p:nvSpPr>
        <p:spPr>
          <a:xfrm rot="-960000">
            <a:off x="147637" y="2751136"/>
            <a:ext cx="1346200" cy="12652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45835"/>
                </a:moveTo>
                <a:lnTo>
                  <a:pt x="45836" y="45836"/>
                </a:lnTo>
                <a:lnTo>
                  <a:pt x="60000" y="0"/>
                </a:lnTo>
                <a:lnTo>
                  <a:pt x="74163" y="45836"/>
                </a:lnTo>
                <a:lnTo>
                  <a:pt x="119999" y="45835"/>
                </a:lnTo>
                <a:lnTo>
                  <a:pt x="82917" y="74163"/>
                </a:lnTo>
                <a:lnTo>
                  <a:pt x="97081" y="119999"/>
                </a:lnTo>
                <a:lnTo>
                  <a:pt x="60000" y="91671"/>
                </a:lnTo>
                <a:lnTo>
                  <a:pt x="22918" y="119999"/>
                </a:lnTo>
                <a:lnTo>
                  <a:pt x="37082" y="74163"/>
                </a:lnTo>
                <a:lnTo>
                  <a:pt x="0" y="45835"/>
                </a:lnTo>
                <a:close/>
              </a:path>
            </a:pathLst>
          </a:custGeom>
          <a:noFill/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 txBox="1"/>
          <p:nvPr/>
        </p:nvSpPr>
        <p:spPr>
          <a:xfrm>
            <a:off x="398462" y="3111500"/>
            <a:ext cx="896937" cy="646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Key Point</a:t>
            </a:r>
          </a:p>
        </p:txBody>
      </p:sp>
      <p:sp>
        <p:nvSpPr>
          <p:cNvPr id="162" name="Shape 162"/>
          <p:cNvSpPr/>
          <p:nvPr/>
        </p:nvSpPr>
        <p:spPr>
          <a:xfrm>
            <a:off x="1143000" y="3962400"/>
            <a:ext cx="6648449" cy="2679700"/>
          </a:xfrm>
          <a:prstGeom prst="irregularSeal1">
            <a:avLst/>
          </a:prstGeom>
          <a:solidFill>
            <a:srgbClr val="FFCC00"/>
          </a:solidFill>
          <a:ln w="9525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No taxation without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representation!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0"/>
      <p:bldP spid="157" grpId="0"/>
      <p:bldP spid="1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0678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u="sng" dirty="0" smtClean="0">
                <a:solidFill>
                  <a:srgbClr val="FF0000"/>
                </a:solidFill>
              </a:rPr>
              <a:t>Do Now</a:t>
            </a:r>
            <a:r>
              <a:rPr lang="en-US" sz="2500" dirty="0" smtClean="0"/>
              <a:t>:  Answer the following questions in complete sentences in your notebook.</a:t>
            </a:r>
          </a:p>
          <a:p>
            <a:endParaRPr lang="en-US" sz="2800" dirty="0"/>
          </a:p>
          <a:p>
            <a:pPr marL="342900" indent="-342900">
              <a:buAutoNum type="arabicPeriod"/>
            </a:pPr>
            <a:r>
              <a:rPr lang="en-US" sz="2800" dirty="0" smtClean="0"/>
              <a:t>Why was England shocked about the anger over the Stamp Act?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According to the colonists, why were the taxes imposed by England unjust?</a:t>
            </a:r>
            <a:endParaRPr lang="en-US" sz="2800" dirty="0"/>
          </a:p>
        </p:txBody>
      </p:sp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3"/>
          <a:stretch/>
        </p:blipFill>
        <p:spPr bwMode="auto">
          <a:xfrm>
            <a:off x="914400" y="3016210"/>
            <a:ext cx="7543800" cy="384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6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933</Words>
  <Application>Microsoft Office PowerPoint</Application>
  <PresentationFormat>On-screen Show (4:3)</PresentationFormat>
  <Paragraphs>139</Paragraphs>
  <Slides>19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Amarante</vt:lpstr>
      <vt:lpstr>Calibri</vt:lpstr>
      <vt:lpstr>Verdana</vt:lpstr>
      <vt:lpstr>Office Theme</vt:lpstr>
      <vt:lpstr>1_Office Theme</vt:lpstr>
      <vt:lpstr>Unit 3: The Road to Revolution</vt:lpstr>
      <vt:lpstr>Do Now 11/28:  How will the end of the French and Indian war lead to even more conflict in the colonies? (at least 2 examples)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Terms and People</vt:lpstr>
      <vt:lpstr>Terms and People (continued)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The Road to Revolution</dc:title>
  <dc:creator>Laura Lucid</dc:creator>
  <cp:lastModifiedBy>Laura Lucid</cp:lastModifiedBy>
  <cp:revision>14</cp:revision>
  <dcterms:modified xsi:type="dcterms:W3CDTF">2016-11-30T19:03:16Z</dcterms:modified>
</cp:coreProperties>
</file>