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296400"/>
  <p:embeddedFontLs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657E0EC-8666-4276-ABF2-8C937796B42D}">
  <a:tblStyle styleId="{2657E0EC-8666-4276-ABF2-8C937796B42D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401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bttn_pre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3411" y="6511925"/>
            <a:ext cx="357187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bttn_nex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94736" y="6511925"/>
            <a:ext cx="357187" cy="2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4800600" y="228600"/>
            <a:ext cx="3744912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2: The 13 Colonies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248150" y="5867400"/>
            <a:ext cx="489585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4: Life in the Colonies</a:t>
            </a:r>
          </a:p>
        </p:txBody>
      </p:sp>
      <p:pic>
        <p:nvPicPr>
          <p:cNvPr id="96" name="Shape 96" descr="http://paradigm-shift-21st-century.nl/plaatjes/puritan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82561"/>
            <a:ext cx="3886200" cy="644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http://images.yourdictionary.com/images/definitions/lg/new-amsterdam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1752600"/>
            <a:ext cx="4464050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914400" y="739775"/>
            <a:ext cx="73152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Colonial </a:t>
            </a:r>
            <a:r>
              <a:rPr lang="en-US" sz="2200" b="1" i="0" u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slave codes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that said enslaved people could not: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371600" y="1676400"/>
            <a:ext cx="6400799" cy="2360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34950" marR="0" lvl="0" indent="-2349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</a:t>
            </a:r>
          </a:p>
          <a:p>
            <a:pPr marL="234950" marR="0" lvl="0" indent="-234950" algn="l" rtl="0">
              <a:lnSpc>
                <a:spcPct val="150000"/>
              </a:lnSpc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</a:t>
            </a:r>
          </a:p>
          <a:p>
            <a:pPr marL="234950" marR="0" lvl="0" indent="-234950" algn="l" rtl="0">
              <a:lnSpc>
                <a:spcPct val="150000"/>
              </a:lnSpc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2195511" y="44450"/>
            <a:ext cx="446405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Slave Codes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1676400" y="5440362"/>
            <a:ext cx="6783386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Arguments over slavery continued to flare up until it ended in 1865.</a:t>
            </a:r>
          </a:p>
        </p:txBody>
      </p:sp>
      <p:sp>
        <p:nvSpPr>
          <p:cNvPr id="200" name="Shape 200"/>
          <p:cNvSpPr/>
          <p:nvPr/>
        </p:nvSpPr>
        <p:spPr>
          <a:xfrm rot="-960000">
            <a:off x="382587" y="5281611"/>
            <a:ext cx="1166811" cy="1081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630237" y="5611812"/>
            <a:ext cx="762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838200" y="4114800"/>
            <a:ext cx="72390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Also, masters who killed slaves could not be tried for murder.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468312" y="638175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Terms and People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914400" y="1285875"/>
            <a:ext cx="7315200" cy="552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legislature 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mercantilism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- 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import 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export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____________________________________________________________________________________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None/>
            </a:pPr>
            <a:endParaRPr sz="20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685800" y="533400"/>
            <a:ext cx="581818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Terms and People (continued)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914400" y="1147762"/>
            <a:ext cx="7315200" cy="5100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Verdana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smuggle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______________________________________________________________________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triangular trade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racism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____________________________________________________________________________________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ct val="109090"/>
              <a:buFont typeface="Verdana"/>
              <a:buChar char="•"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slave codes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______________________________________________________________________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Shape 219"/>
          <p:cNvGraphicFramePr/>
          <p:nvPr/>
        </p:nvGraphicFramePr>
        <p:xfrm>
          <a:off x="685800" y="65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{2657E0EC-8666-4276-ABF2-8C937796B42D}</a:tableStyleId>
              </a:tblPr>
              <a:tblGrid>
                <a:gridCol w="1181100"/>
                <a:gridCol w="6667500"/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22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Pros and Cons of the Navigation Acts</a:t>
                      </a:r>
                    </a:p>
                  </a:txBody>
                  <a:tcPr marL="137150" marR="137150" marT="137150" marB="1371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Pros</a:t>
                      </a:r>
                    </a:p>
                  </a:txBody>
                  <a:tcPr marL="137150" marR="137150" marT="137150" marB="1371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50" marR="137150" marT="137150" marB="1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2646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</a:t>
                      </a:r>
                    </a:p>
                  </a:txBody>
                  <a:tcPr marL="137150" marR="137150" marT="137150" marB="1371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50" marR="137150" marT="137150" marB="1371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309687" y="409575"/>
            <a:ext cx="6858000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did English ideas about government and trade affect the colonies?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066800" y="1844675"/>
            <a:ext cx="732155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Colonists shared a common English bond that ________________________________________________________________________________</a:t>
            </a:r>
          </a:p>
        </p:txBody>
      </p:sp>
      <p:pic>
        <p:nvPicPr>
          <p:cNvPr id="104" name="Shape 104" descr="SFQ_ic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465137"/>
            <a:ext cx="762000" cy="7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423987" y="3124200"/>
            <a:ext cx="7086600" cy="2449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Such as: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</a:t>
            </a:r>
          </a:p>
        </p:txBody>
      </p:sp>
      <p:sp>
        <p:nvSpPr>
          <p:cNvPr id="106" name="Shape 106"/>
          <p:cNvSpPr/>
          <p:nvPr/>
        </p:nvSpPr>
        <p:spPr>
          <a:xfrm rot="-960000">
            <a:off x="368299" y="4056061"/>
            <a:ext cx="1398586" cy="1208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12787" y="4421187"/>
            <a:ext cx="762000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473075" y="260350"/>
            <a:ext cx="8275636" cy="1323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Because of the distance from England, colonies were allowed to set up their own colonial </a:t>
            </a:r>
            <a:r>
              <a:rPr lang="en-US" sz="2000" b="1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legislatures</a:t>
            </a:r>
            <a:r>
              <a:rPr lang="en-US" sz="20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_______________ _________________________________________________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0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based on England’s King and Parliament system.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504950" y="5157787"/>
            <a:ext cx="73152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By the 1760s, each of the 13 colonies had a similar set up. Voting rights were restricted to ________________________________________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3050" y="1981200"/>
            <a:ext cx="2992437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29137" y="1981200"/>
            <a:ext cx="3140074" cy="159067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6588125" y="4076700"/>
            <a:ext cx="2160586" cy="865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6659561" y="4221162"/>
            <a:ext cx="201612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LOWER HOUSE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</a:t>
            </a:r>
          </a:p>
        </p:txBody>
      </p:sp>
      <p:sp>
        <p:nvSpPr>
          <p:cNvPr id="118" name="Shape 118"/>
          <p:cNvSpPr/>
          <p:nvPr/>
        </p:nvSpPr>
        <p:spPr>
          <a:xfrm rot="-960000">
            <a:off x="225425" y="5103811"/>
            <a:ext cx="1166811" cy="1081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473075" y="5435600"/>
            <a:ext cx="762000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284662" y="4076700"/>
            <a:ext cx="2158999" cy="8651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4356100" y="4232275"/>
            <a:ext cx="201612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UPPER HOUSE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</a:t>
            </a:r>
          </a:p>
        </p:txBody>
      </p:sp>
      <p:sp>
        <p:nvSpPr>
          <p:cNvPr id="122" name="Shape 122"/>
          <p:cNvSpPr/>
          <p:nvPr/>
        </p:nvSpPr>
        <p:spPr>
          <a:xfrm>
            <a:off x="5837237" y="3567112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 txBox="1"/>
          <p:nvPr/>
        </p:nvSpPr>
        <p:spPr>
          <a:xfrm rot="5400000">
            <a:off x="5894375" y="3624249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6804025" y="3567112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/>
          <p:nvPr/>
        </p:nvSpPr>
        <p:spPr>
          <a:xfrm rot="5400000">
            <a:off x="6861175" y="3624249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http://www.mothscount.org/images/blank_map_bi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025" y="2514600"/>
            <a:ext cx="2339975" cy="23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2500" y="2757486"/>
            <a:ext cx="2457449" cy="3533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14337" y="995362"/>
            <a:ext cx="7974012" cy="1446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England also promoted the theory of </a:t>
            </a:r>
            <a:r>
              <a:rPr lang="en-US" sz="2200" b="1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mercantilism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— __________________________________________ But some colonists began to question that theory. It soon became a problem.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3348037" y="333375"/>
            <a:ext cx="2376487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Trade</a:t>
            </a:r>
          </a:p>
        </p:txBody>
      </p:sp>
      <p:pic>
        <p:nvPicPr>
          <p:cNvPr id="134" name="Shape 134" descr="C:\Users\Matt\AppData\Local\Microsoft\Windows\Temporary Internet Files\Content.IE5\ZY6GTK53\MC900441459[1]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13387" y="2759075"/>
            <a:ext cx="1943100" cy="194468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287337" y="3022600"/>
            <a:ext cx="4248149" cy="3140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Parliament passed the </a:t>
            </a:r>
            <a:r>
              <a:rPr lang="en-US" sz="2200" b="1" i="0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Navigation Acts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laws designed to 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</a:t>
            </a:r>
          </a:p>
        </p:txBody>
      </p:sp>
      <p:sp>
        <p:nvSpPr>
          <p:cNvPr id="136" name="Shape 136"/>
          <p:cNvSpPr/>
          <p:nvPr/>
        </p:nvSpPr>
        <p:spPr>
          <a:xfrm rot="-5400000">
            <a:off x="6161087" y="3794124"/>
            <a:ext cx="647700" cy="1069975"/>
          </a:xfrm>
          <a:prstGeom prst="downArrow">
            <a:avLst>
              <a:gd name="adj1" fmla="val 18332"/>
              <a:gd name="adj2" fmla="val 50000"/>
            </a:avLst>
          </a:prstGeom>
          <a:solidFill>
            <a:srgbClr val="BFBFBF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5949937" y="4269744"/>
            <a:ext cx="1010606" cy="118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7239000" y="4922837"/>
            <a:ext cx="14700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entury Schoolbook"/>
              <a:buNone/>
            </a:pPr>
            <a:r>
              <a:rPr lang="en-US" sz="1800" b="1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ENGLAND</a:t>
            </a:r>
          </a:p>
        </p:txBody>
      </p:sp>
      <p:sp>
        <p:nvSpPr>
          <p:cNvPr id="139" name="Shape 139"/>
          <p:cNvSpPr/>
          <p:nvPr/>
        </p:nvSpPr>
        <p:spPr>
          <a:xfrm>
            <a:off x="8269286" y="4384675"/>
            <a:ext cx="238124" cy="1841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5"/>
                </a:lnTo>
                <a:lnTo>
                  <a:pt x="60000" y="0"/>
                </a:lnTo>
                <a:lnTo>
                  <a:pt x="74163" y="45835"/>
                </a:lnTo>
                <a:lnTo>
                  <a:pt x="120000" y="45835"/>
                </a:lnTo>
                <a:lnTo>
                  <a:pt x="82917" y="74163"/>
                </a:lnTo>
                <a:lnTo>
                  <a:pt x="97081" y="120000"/>
                </a:lnTo>
                <a:lnTo>
                  <a:pt x="60000" y="91671"/>
                </a:lnTo>
                <a:lnTo>
                  <a:pt x="22918" y="120000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627187" y="765175"/>
            <a:ext cx="64007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did slavery develop in the colonies and affect colonial life?</a:t>
            </a:r>
          </a:p>
        </p:txBody>
      </p:sp>
      <p:sp>
        <p:nvSpPr>
          <p:cNvPr id="145" name="Shape 145"/>
          <p:cNvSpPr/>
          <p:nvPr/>
        </p:nvSpPr>
        <p:spPr>
          <a:xfrm>
            <a:off x="4419600" y="33528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/>
          <p:nvPr/>
        </p:nvSpPr>
        <p:spPr>
          <a:xfrm rot="5400000">
            <a:off x="4476750" y="3409949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1411287" y="1773236"/>
            <a:ext cx="6400799" cy="1446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Slavery existed since Jamestown and spread to other colonies, where it became a regular part of trade and provided cheap labor especially to Southern plantations.</a:t>
            </a:r>
          </a:p>
        </p:txBody>
      </p:sp>
      <p:pic>
        <p:nvPicPr>
          <p:cNvPr id="148" name="Shape 148" descr="SFQ_ic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787" y="838200"/>
            <a:ext cx="762000" cy="7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703386" y="4140200"/>
            <a:ext cx="6551611" cy="1785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50" name="Shape 150"/>
          <p:cNvSpPr/>
          <p:nvPr/>
        </p:nvSpPr>
        <p:spPr>
          <a:xfrm rot="-960000">
            <a:off x="355600" y="4102099"/>
            <a:ext cx="1166811" cy="1081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603250" y="4433887"/>
            <a:ext cx="762000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876300" y="915987"/>
            <a:ext cx="7315200" cy="1616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Slaves were captured in Africa and sent across the Atlantic Ocean on a brutal voyage known as the _______________________.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2628900" y="333375"/>
            <a:ext cx="3527424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Slave Trade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57200" y="2205036"/>
            <a:ext cx="3322636" cy="3816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increase their profits, some slave-ship captains crammed the maximum number of captives on board. As a result of the foul conditions, 15 to 20 percent of enslaved Africans died before reaching the Colonies.</a:t>
            </a:r>
          </a:p>
        </p:txBody>
      </p:sp>
      <p:pic>
        <p:nvPicPr>
          <p:cNvPr id="159" name="Shape 159" descr="ch04_img_ahon_se_p01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4300" y="2205036"/>
            <a:ext cx="5029199" cy="302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911225" y="398462"/>
            <a:ext cx="7315200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Upon reaching the Colonies, slaves were then sold at auction.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931862" y="1974850"/>
            <a:ext cx="3932237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the need for cheap labor grew, so did slavery.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1116012" y="3735387"/>
            <a:ext cx="4176711" cy="2800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________________________________________________________________________________________________________________________________________________________________</a:t>
            </a:r>
          </a:p>
        </p:txBody>
      </p:sp>
      <p:sp>
        <p:nvSpPr>
          <p:cNvPr id="167" name="Shape 167"/>
          <p:cNvSpPr/>
          <p:nvPr/>
        </p:nvSpPr>
        <p:spPr>
          <a:xfrm>
            <a:off x="2608261" y="1381125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 txBox="1"/>
          <p:nvPr/>
        </p:nvSpPr>
        <p:spPr>
          <a:xfrm rot="5400000">
            <a:off x="2665400" y="1438274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608261" y="29337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 rot="5400000">
            <a:off x="2665400" y="2990849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 rot="-960000">
            <a:off x="179386" y="3995737"/>
            <a:ext cx="946149" cy="876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328612" y="4249737"/>
            <a:ext cx="67944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524000"/>
            <a:ext cx="2900362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5715000" y="4114800"/>
            <a:ext cx="2613025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Slaves at auction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Shape 179"/>
          <p:cNvGraphicFramePr/>
          <p:nvPr/>
        </p:nvGraphicFramePr>
        <p:xfrm>
          <a:off x="687387" y="234950"/>
          <a:ext cx="7772400" cy="4884755"/>
        </p:xfrm>
        <a:graphic>
          <a:graphicData uri="http://schemas.openxmlformats.org/drawingml/2006/table">
            <a:tbl>
              <a:tblPr>
                <a:noFill/>
                <a:tableStyleId>{2657E0EC-8666-4276-ABF2-8C937796B42D}</a:tableStyleId>
              </a:tblPr>
              <a:tblGrid>
                <a:gridCol w="1457325"/>
                <a:gridCol w="6315075"/>
              </a:tblGrid>
              <a:tr h="6096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2200" b="1" i="0" u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Triangular Trade</a:t>
                      </a:r>
                    </a:p>
                  </a:txBody>
                  <a:tcPr marL="137150" marR="137150" marT="137175" marB="1371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8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First Leg</a:t>
                      </a:r>
                    </a:p>
                  </a:txBody>
                  <a:tcPr marL="137150" marR="137150" marT="137175" marB="1371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50" marR="137150" marT="137175" marB="1371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Second Leg</a:t>
                      </a:r>
                    </a:p>
                  </a:txBody>
                  <a:tcPr marL="137150" marR="137150" marT="137175" marB="1371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50" marR="137150" marT="137175" marB="1371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  <a:tr h="1622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Third Leg</a:t>
                      </a:r>
                    </a:p>
                  </a:txBody>
                  <a:tcPr marL="137150" marR="137150" marT="137175" marB="13717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50" marR="137150" marT="137175" marB="13717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80" name="Shape 180"/>
          <p:cNvSpPr/>
          <p:nvPr/>
        </p:nvSpPr>
        <p:spPr>
          <a:xfrm rot="-960000">
            <a:off x="277812" y="5368924"/>
            <a:ext cx="1166811" cy="1081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525462" y="5699125"/>
            <a:ext cx="762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1692275" y="5300662"/>
            <a:ext cx="6770687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 “illegal” triangular trade routes existed between the Colonies and other countries but many traders and merchants violated the rules because it made them wealthy.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1474787" y="393700"/>
            <a:ext cx="73152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did slavery take root in the colonies?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270000" y="1341437"/>
            <a:ext cx="6883400" cy="3917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92150" marR="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</a:t>
            </a:r>
          </a:p>
          <a:p>
            <a:pPr marL="692150" marR="0" lvl="0" indent="-234950" algn="l" rtl="0">
              <a:lnSpc>
                <a:spcPct val="100000"/>
              </a:lnSpc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 </a:t>
            </a:r>
          </a:p>
          <a:p>
            <a:pPr marL="692150" marR="0" lvl="0" indent="-234950" algn="l" rtl="0">
              <a:lnSpc>
                <a:spcPct val="100000"/>
              </a:lnSpc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__________________________________________________________________</a:t>
            </a:r>
          </a:p>
          <a:p>
            <a:pPr marL="692150" marR="0" lvl="0" indent="-234950" algn="l" rtl="0">
              <a:lnSpc>
                <a:spcPct val="100000"/>
              </a:lnSpc>
              <a:spcBef>
                <a:spcPts val="24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</a:t>
            </a:r>
            <a:r>
              <a:rPr lang="en-US" sz="2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_______________________________________________</a:t>
            </a:r>
          </a:p>
        </p:txBody>
      </p:sp>
      <p:pic>
        <p:nvPicPr>
          <p:cNvPr id="189" name="Shape 189" descr="SFQ_ic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422275"/>
            <a:ext cx="762000" cy="77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/>
          <p:nvPr/>
        </p:nvSpPr>
        <p:spPr>
          <a:xfrm rot="-960000">
            <a:off x="584200" y="4406899"/>
            <a:ext cx="1166811" cy="10810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831850" y="4737100"/>
            <a:ext cx="7620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Microsoft Office PowerPoint</Application>
  <PresentationFormat>On-screen Show (4:3)</PresentationFormat>
  <Paragraphs>71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Schoolbook</vt:lpstr>
      <vt:lpstr>Verdana</vt:lpstr>
      <vt:lpstr>Calibri</vt:lpstr>
      <vt:lpstr>Office Theme</vt:lpstr>
      <vt:lpstr>1_Office Theme</vt:lpstr>
      <vt:lpstr>Unit 2: The 13 Colonies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2: The 13 Colonies</dc:title>
  <dc:creator>Laura Lucid</dc:creator>
  <cp:lastModifiedBy>Laura Lucid</cp:lastModifiedBy>
  <cp:revision>1</cp:revision>
  <dcterms:modified xsi:type="dcterms:W3CDTF">2016-11-02T15:04:58Z</dcterms:modified>
</cp:coreProperties>
</file>