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7"/>
  </p:notesMasterIdLst>
  <p:handoutMasterIdLst>
    <p:handoutMasterId r:id="rId18"/>
  </p:handoutMasterIdLst>
  <p:sldIdLst>
    <p:sldId id="256" r:id="rId2"/>
    <p:sldId id="267" r:id="rId3"/>
    <p:sldId id="257" r:id="rId4"/>
    <p:sldId id="268" r:id="rId5"/>
    <p:sldId id="258" r:id="rId6"/>
    <p:sldId id="269" r:id="rId7"/>
    <p:sldId id="259" r:id="rId8"/>
    <p:sldId id="260" r:id="rId9"/>
    <p:sldId id="270" r:id="rId10"/>
    <p:sldId id="261" r:id="rId11"/>
    <p:sldId id="262" r:id="rId12"/>
    <p:sldId id="263" r:id="rId13"/>
    <p:sldId id="264" r:id="rId14"/>
    <p:sldId id="265" r:id="rId15"/>
    <p:sldId id="266" r:id="rId16"/>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1E6C0C-8975-43A1-A769-4DC0E77E0BD1}">
  <a:tblStyle styleId="{5C1E6C0C-8975-43A1-A769-4DC0E77E0BD1}"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94F0F43-8B46-4EF8-BB96-A98663E0B36D}" type="datetimeFigureOut">
              <a:rPr lang="en-US" smtClean="0"/>
              <a:t>11/1/2016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F5F2465-405B-4613-8A96-342FC2B40378}" type="slidenum">
              <a:rPr lang="en-US" smtClean="0"/>
              <a:t>‹#›</a:t>
            </a:fld>
            <a:endParaRPr lang="en-US"/>
          </a:p>
        </p:txBody>
      </p:sp>
    </p:spTree>
    <p:extLst>
      <p:ext uri="{BB962C8B-B14F-4D97-AF65-F5344CB8AC3E}">
        <p14:creationId xmlns:p14="http://schemas.microsoft.com/office/powerpoint/2010/main" val="653867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71799" cy="46482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799" cy="464820"/>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200" b="0" i="0" u="none" strike="noStrike" cap="none">
                <a:solidFill>
                  <a:schemeClr val="dk1"/>
                </a:solidFill>
                <a:latin typeface="Calibri"/>
                <a:ea typeface="Calibri"/>
                <a:cs typeface="Calibri"/>
                <a:sym typeface="Calibri"/>
              </a:defRPr>
            </a:lvl2pPr>
            <a:lvl3pPr marL="914400" marR="0" lvl="2" indent="0" algn="l" rtl="0">
              <a:spcBef>
                <a:spcPts val="0"/>
              </a:spcBef>
              <a:defRPr sz="1200" b="0" i="0" u="none" strike="noStrike" cap="none">
                <a:solidFill>
                  <a:schemeClr val="dk1"/>
                </a:solidFill>
                <a:latin typeface="Calibri"/>
                <a:ea typeface="Calibri"/>
                <a:cs typeface="Calibri"/>
                <a:sym typeface="Calibri"/>
              </a:defRPr>
            </a:lvl3pPr>
            <a:lvl4pPr marL="1371600" marR="0" lvl="3" indent="0" algn="l" rtl="0">
              <a:spcBef>
                <a:spcPts val="0"/>
              </a:spcBef>
              <a:defRPr sz="1200" b="0" i="0" u="none" strike="noStrike" cap="none">
                <a:solidFill>
                  <a:schemeClr val="dk1"/>
                </a:solidFill>
                <a:latin typeface="Calibri"/>
                <a:ea typeface="Calibri"/>
                <a:cs typeface="Calibri"/>
                <a:sym typeface="Calibri"/>
              </a:defRPr>
            </a:lvl4pPr>
            <a:lvl5pPr marL="1828800" marR="0" lvl="4" indent="0" algn="l" rtl="0">
              <a:spcBef>
                <a:spcPts val="0"/>
              </a:spcBef>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7"/>
            <a:ext cx="2971799" cy="46482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UY" sz="1200" b="0" i="0" u="none" strike="noStrike" cap="none">
                <a:solidFill>
                  <a:schemeClr val="dk1"/>
                </a:solidFill>
                <a:latin typeface="Calibri"/>
                <a:ea typeface="Calibri"/>
                <a:cs typeface="Calibri"/>
                <a:sym typeface="Calibri"/>
              </a:rPr>
              <a:t>‹#›</a:t>
            </a:fld>
            <a:endParaRPr lang="es-UY"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69735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213" name="Shape 21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9" name="Shape 219"/>
          <p:cNvSpPr txBox="1">
            <a:spLocks noGrp="1"/>
          </p:cNvSpPr>
          <p:nvPr>
            <p:ph type="body" idx="1"/>
          </p:nvPr>
        </p:nvSpPr>
        <p:spPr>
          <a:xfrm>
            <a:off x="685801" y="4415790"/>
            <a:ext cx="5486399" cy="41833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s-UY" sz="1200" b="0" i="0" u="none" strike="noStrike" cap="none">
                <a:solidFill>
                  <a:schemeClr val="dk1"/>
                </a:solidFill>
                <a:latin typeface="Calibri"/>
                <a:ea typeface="Calibri"/>
                <a:cs typeface="Calibri"/>
                <a:sym typeface="Calibri"/>
              </a:rPr>
              <a:t>15</a:t>
            </a:fld>
            <a:endParaRPr lang="es-UY"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7" name="Shape 97"/>
          <p:cNvSpPr txBox="1">
            <a:spLocks noGrp="1"/>
          </p:cNvSpPr>
          <p:nvPr>
            <p:ph type="body" idx="1"/>
          </p:nvPr>
        </p:nvSpPr>
        <p:spPr>
          <a:xfrm>
            <a:off x="685801" y="4415790"/>
            <a:ext cx="5486399" cy="41833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8" name="Shape 98"/>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s-UY" sz="1200" b="0" i="0" u="none" strike="noStrike" cap="none">
                <a:solidFill>
                  <a:schemeClr val="dk1"/>
                </a:solidFill>
                <a:latin typeface="Calibri"/>
                <a:ea typeface="Calibri"/>
                <a:cs typeface="Calibri"/>
                <a:sym typeface="Calibri"/>
              </a:rPr>
              <a:t>3</a:t>
            </a:fld>
            <a:endParaRPr lang="es-UY"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2" name="Shape 122"/>
          <p:cNvSpPr txBox="1">
            <a:spLocks noGrp="1"/>
          </p:cNvSpPr>
          <p:nvPr>
            <p:ph type="body" idx="1"/>
          </p:nvPr>
        </p:nvSpPr>
        <p:spPr>
          <a:xfrm>
            <a:off x="685801" y="4415790"/>
            <a:ext cx="5486399" cy="41833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s-UY" sz="1200" b="0" i="0" u="none" strike="noStrike" cap="none">
                <a:solidFill>
                  <a:schemeClr val="dk1"/>
                </a:solidFill>
                <a:latin typeface="Calibri"/>
                <a:ea typeface="Calibri"/>
                <a:cs typeface="Calibri"/>
                <a:sym typeface="Calibri"/>
              </a:rPr>
              <a:t>7</a:t>
            </a:fld>
            <a:endParaRPr lang="es-UY"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4" name="Shape 164"/>
          <p:cNvSpPr txBox="1">
            <a:spLocks noGrp="1"/>
          </p:cNvSpPr>
          <p:nvPr>
            <p:ph type="body" idx="1"/>
          </p:nvPr>
        </p:nvSpPr>
        <p:spPr>
          <a:xfrm>
            <a:off x="685801" y="4415790"/>
            <a:ext cx="5486399" cy="41833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s-UY" sz="1200" b="0" i="0" u="none" strike="noStrike" cap="none">
                <a:solidFill>
                  <a:schemeClr val="dk1"/>
                </a:solidFill>
                <a:latin typeface="Calibri"/>
                <a:ea typeface="Calibri"/>
                <a:cs typeface="Calibri"/>
                <a:sym typeface="Calibri"/>
              </a:rPr>
              <a:t>10</a:t>
            </a:fld>
            <a:endParaRPr lang="es-UY"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9" name="Shape 189"/>
          <p:cNvSpPr txBox="1">
            <a:spLocks noGrp="1"/>
          </p:cNvSpPr>
          <p:nvPr>
            <p:ph type="body" idx="1"/>
          </p:nvPr>
        </p:nvSpPr>
        <p:spPr>
          <a:xfrm>
            <a:off x="685801" y="4415790"/>
            <a:ext cx="5486399" cy="41833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s-UY" sz="1200" b="0" i="0" u="none" strike="noStrike" cap="none">
                <a:solidFill>
                  <a:schemeClr val="dk1"/>
                </a:solidFill>
                <a:latin typeface="Calibri"/>
                <a:ea typeface="Calibri"/>
                <a:cs typeface="Calibri"/>
                <a:sym typeface="Calibri"/>
              </a:rPr>
              <a:t>12</a:t>
            </a:fld>
            <a:endParaRPr lang="es-UY"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3" name="Shape 8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21"/>
        <p:cNvGrpSpPr/>
        <p:nvPr/>
      </p:nvGrpSpPr>
      <p:grpSpPr>
        <a:xfrm>
          <a:off x="0" y="0"/>
          <a:ext cx="0" cy="0"/>
          <a:chOff x="0" y="0"/>
          <a:chExt cx="0" cy="0"/>
        </a:xfrm>
      </p:grpSpPr>
      <p:pic>
        <p:nvPicPr>
          <p:cNvPr id="22" name="Shape 22" descr="bttn_prev"/>
          <p:cNvPicPr preferRelativeResize="0"/>
          <p:nvPr/>
        </p:nvPicPr>
        <p:blipFill rotWithShape="1">
          <a:blip r:embed="rId2">
            <a:alphaModFix/>
          </a:blip>
          <a:srcRect/>
          <a:stretch/>
        </p:blipFill>
        <p:spPr>
          <a:xfrm>
            <a:off x="8253413" y="6511925"/>
            <a:ext cx="357187" cy="263525"/>
          </a:xfrm>
          <a:prstGeom prst="rect">
            <a:avLst/>
          </a:prstGeom>
          <a:noFill/>
          <a:ln>
            <a:noFill/>
          </a:ln>
        </p:spPr>
      </p:pic>
      <p:pic>
        <p:nvPicPr>
          <p:cNvPr id="23" name="Shape 23" descr="bttn_next"/>
          <p:cNvPicPr preferRelativeResize="0"/>
          <p:nvPr/>
        </p:nvPicPr>
        <p:blipFill rotWithShape="1">
          <a:blip r:embed="rId3">
            <a:alphaModFix/>
          </a:blip>
          <a:srcRect/>
          <a:stretch/>
        </p:blipFill>
        <p:spPr>
          <a:xfrm>
            <a:off x="8694738" y="6511925"/>
            <a:ext cx="357187" cy="2635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43" name="Shape 4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50" name="Shape 5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51" name="Shape 5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52" name="Shape 5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64" name="Shape 6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UY" sz="1200" b="0" i="0" u="none" strike="noStrike" cap="none">
                <a:solidFill>
                  <a:srgbClr val="888888"/>
                </a:solidFill>
                <a:latin typeface="Calibri"/>
                <a:ea typeface="Calibri"/>
                <a:cs typeface="Calibri"/>
                <a:sym typeface="Calibri"/>
              </a:rPr>
              <a:t>‹#›</a:t>
            </a:fld>
            <a:endParaRPr lang="es-UY"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istory.com/topics/thirteen-colon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pp.discoveryeducation.com/learn/videos/936b5575-e14f-429c-a661-b9550293f144?hasLocalHost=fals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istory.com/topics/jamestown/videos/the-value-of-tobacc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4800600" y="228600"/>
            <a:ext cx="3744913"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s-UY" sz="3600" b="0" i="0" u="none" strike="noStrike" cap="none">
                <a:solidFill>
                  <a:schemeClr val="dk1"/>
                </a:solidFill>
                <a:latin typeface="Calibri"/>
                <a:ea typeface="Calibri"/>
                <a:cs typeface="Calibri"/>
                <a:sym typeface="Calibri"/>
              </a:rPr>
              <a:t>Unit 2: The 13 Colonies</a:t>
            </a:r>
          </a:p>
        </p:txBody>
      </p:sp>
      <p:sp>
        <p:nvSpPr>
          <p:cNvPr id="92" name="Shape 92"/>
          <p:cNvSpPr txBox="1"/>
          <p:nvPr/>
        </p:nvSpPr>
        <p:spPr>
          <a:xfrm>
            <a:off x="4248150" y="5867400"/>
            <a:ext cx="4895850" cy="461962"/>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2400" b="1" i="0" u="none" strike="noStrike" cap="none">
                <a:solidFill>
                  <a:schemeClr val="dk1"/>
                </a:solidFill>
                <a:latin typeface="Calibri"/>
                <a:ea typeface="Calibri"/>
                <a:cs typeface="Calibri"/>
                <a:sym typeface="Calibri"/>
              </a:rPr>
              <a:t>Part 3: The Southern Colonies</a:t>
            </a:r>
          </a:p>
        </p:txBody>
      </p:sp>
      <p:pic>
        <p:nvPicPr>
          <p:cNvPr id="93" name="Shape 93" descr="http://paradigm-shift-21st-century.nl/plaatjes/puritans.gif"/>
          <p:cNvPicPr preferRelativeResize="0"/>
          <p:nvPr/>
        </p:nvPicPr>
        <p:blipFill rotWithShape="1">
          <a:blip r:embed="rId3">
            <a:alphaModFix/>
          </a:blip>
          <a:srcRect/>
          <a:stretch/>
        </p:blipFill>
        <p:spPr>
          <a:xfrm>
            <a:off x="381000" y="182563"/>
            <a:ext cx="3886200" cy="6446836"/>
          </a:xfrm>
          <a:prstGeom prst="rect">
            <a:avLst/>
          </a:prstGeom>
          <a:noFill/>
          <a:ln>
            <a:noFill/>
          </a:ln>
        </p:spPr>
      </p:pic>
      <p:pic>
        <p:nvPicPr>
          <p:cNvPr id="94" name="Shape 94" descr="http://images.yourdictionary.com/images/definitions/lg/new-amsterdam.jpg"/>
          <p:cNvPicPr preferRelativeResize="0"/>
          <p:nvPr/>
        </p:nvPicPr>
        <p:blipFill rotWithShape="1">
          <a:blip r:embed="rId4">
            <a:alphaModFix/>
          </a:blip>
          <a:srcRect/>
          <a:stretch/>
        </p:blipFill>
        <p:spPr>
          <a:xfrm>
            <a:off x="4419600" y="1752600"/>
            <a:ext cx="4464050" cy="2666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381000" y="762000"/>
            <a:ext cx="8534399" cy="70802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000" b="0" i="0" u="none" strike="noStrike" cap="none">
                <a:solidFill>
                  <a:schemeClr val="dk1"/>
                </a:solidFill>
                <a:latin typeface="Verdana"/>
                <a:ea typeface="Verdana"/>
                <a:cs typeface="Verdana"/>
                <a:sym typeface="Verdana"/>
              </a:rPr>
              <a:t>Georgia, the last of England’s 13 colonies, was founded for two reasons:</a:t>
            </a:r>
          </a:p>
        </p:txBody>
      </p:sp>
      <p:sp>
        <p:nvSpPr>
          <p:cNvPr id="168" name="Shape 168"/>
          <p:cNvSpPr txBox="1"/>
          <p:nvPr/>
        </p:nvSpPr>
        <p:spPr>
          <a:xfrm>
            <a:off x="3333750" y="160338"/>
            <a:ext cx="2376487" cy="522286"/>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2800" b="1" i="0" u="none" strike="noStrike" cap="none">
                <a:solidFill>
                  <a:schemeClr val="dk1"/>
                </a:solidFill>
                <a:latin typeface="Verdana"/>
                <a:ea typeface="Verdana"/>
                <a:cs typeface="Verdana"/>
                <a:sym typeface="Verdana"/>
              </a:rPr>
              <a:t>Georgia</a:t>
            </a:r>
          </a:p>
        </p:txBody>
      </p:sp>
      <p:sp>
        <p:nvSpPr>
          <p:cNvPr id="169" name="Shape 169"/>
          <p:cNvSpPr/>
          <p:nvPr/>
        </p:nvSpPr>
        <p:spPr>
          <a:xfrm rot="-959086">
            <a:off x="368299" y="1846263"/>
            <a:ext cx="1400175" cy="1208086"/>
          </a:xfrm>
          <a:prstGeom prst="star5">
            <a:avLst>
              <a:gd name="adj" fmla="val 19098"/>
              <a:gd name="hf" fmla="val 105146"/>
              <a:gd name="vf" fmla="val 110557"/>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Shape 170"/>
          <p:cNvSpPr txBox="1"/>
          <p:nvPr/>
        </p:nvSpPr>
        <p:spPr>
          <a:xfrm>
            <a:off x="714375" y="2211388"/>
            <a:ext cx="762000" cy="522286"/>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1400" b="1" i="0" u="none" strike="noStrike" cap="none">
                <a:solidFill>
                  <a:schemeClr val="dk1"/>
                </a:solidFill>
                <a:latin typeface="Calibri"/>
                <a:ea typeface="Calibri"/>
                <a:cs typeface="Calibri"/>
                <a:sym typeface="Calibri"/>
              </a:rPr>
              <a:t>Key Points</a:t>
            </a:r>
          </a:p>
        </p:txBody>
      </p:sp>
      <p:pic>
        <p:nvPicPr>
          <p:cNvPr id="171" name="Shape 171"/>
          <p:cNvPicPr preferRelativeResize="0"/>
          <p:nvPr/>
        </p:nvPicPr>
        <p:blipFill rotWithShape="1">
          <a:blip r:embed="rId3">
            <a:alphaModFix/>
          </a:blip>
          <a:srcRect/>
          <a:stretch/>
        </p:blipFill>
        <p:spPr>
          <a:xfrm>
            <a:off x="7223125" y="2798763"/>
            <a:ext cx="1692275" cy="2066924"/>
          </a:xfrm>
          <a:prstGeom prst="rect">
            <a:avLst/>
          </a:prstGeom>
          <a:noFill/>
          <a:ln>
            <a:noFill/>
          </a:ln>
        </p:spPr>
      </p:pic>
      <p:sp>
        <p:nvSpPr>
          <p:cNvPr id="172" name="Shape 172"/>
          <p:cNvSpPr txBox="1"/>
          <p:nvPr/>
        </p:nvSpPr>
        <p:spPr>
          <a:xfrm>
            <a:off x="6778625" y="4865687"/>
            <a:ext cx="2289174" cy="369886"/>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1800" b="0" i="0" u="none" strike="noStrike" cap="none">
                <a:solidFill>
                  <a:schemeClr val="dk1"/>
                </a:solidFill>
                <a:latin typeface="Verdana"/>
                <a:ea typeface="Verdana"/>
                <a:cs typeface="Verdana"/>
                <a:sym typeface="Verdana"/>
              </a:rPr>
              <a:t>James Oglethorpe</a:t>
            </a:r>
          </a:p>
        </p:txBody>
      </p:sp>
      <p:sp>
        <p:nvSpPr>
          <p:cNvPr id="173" name="Shape 173"/>
          <p:cNvSpPr txBox="1"/>
          <p:nvPr/>
        </p:nvSpPr>
        <p:spPr>
          <a:xfrm>
            <a:off x="381000" y="3657600"/>
            <a:ext cx="6432550" cy="70802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000" b="0" i="0" u="none" strike="noStrike" cap="none">
                <a:solidFill>
                  <a:schemeClr val="dk1"/>
                </a:solidFill>
                <a:latin typeface="Verdana"/>
                <a:ea typeface="Verdana"/>
                <a:cs typeface="Verdana"/>
                <a:sym typeface="Verdana"/>
              </a:rPr>
              <a:t>Oglethorpe wanted a rigid structure for these          former inmates, so rules were established:</a:t>
            </a:r>
          </a:p>
        </p:txBody>
      </p:sp>
      <p:sp>
        <p:nvSpPr>
          <p:cNvPr id="174" name="Shape 174"/>
          <p:cNvSpPr txBox="1"/>
          <p:nvPr/>
        </p:nvSpPr>
        <p:spPr>
          <a:xfrm>
            <a:off x="998537" y="4665662"/>
            <a:ext cx="6546850" cy="40004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s-UY" sz="2000" b="1" i="0" u="sng" strike="noStrike" cap="none">
                <a:solidFill>
                  <a:schemeClr val="dk1"/>
                </a:solidFill>
                <a:latin typeface="Verdana"/>
                <a:ea typeface="Verdana"/>
                <a:cs typeface="Verdana"/>
                <a:sym typeface="Verdana"/>
              </a:rPr>
              <a:t>Small farms only – no plantations</a:t>
            </a:r>
          </a:p>
        </p:txBody>
      </p:sp>
      <p:sp>
        <p:nvSpPr>
          <p:cNvPr id="175" name="Shape 175"/>
          <p:cNvSpPr txBox="1"/>
          <p:nvPr/>
        </p:nvSpPr>
        <p:spPr>
          <a:xfrm>
            <a:off x="990600" y="5148262"/>
            <a:ext cx="6546850" cy="492125"/>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buClr>
                <a:schemeClr val="dk1"/>
              </a:buClr>
              <a:buSzPct val="100000"/>
              <a:buFont typeface="Arial"/>
              <a:buChar char="•"/>
            </a:pPr>
            <a:r>
              <a:rPr lang="es-UY" sz="2000" b="1" i="0" u="sng" strike="noStrike" cap="none">
                <a:solidFill>
                  <a:schemeClr val="dk1"/>
                </a:solidFill>
                <a:latin typeface="Verdana"/>
                <a:ea typeface="Verdana"/>
                <a:cs typeface="Verdana"/>
                <a:sym typeface="Verdana"/>
              </a:rPr>
              <a:t>No slavery allowed </a:t>
            </a:r>
          </a:p>
        </p:txBody>
      </p:sp>
      <p:sp>
        <p:nvSpPr>
          <p:cNvPr id="176" name="Shape 176"/>
          <p:cNvSpPr txBox="1"/>
          <p:nvPr/>
        </p:nvSpPr>
        <p:spPr>
          <a:xfrm>
            <a:off x="1908175" y="1371600"/>
            <a:ext cx="6400799" cy="1970088"/>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dk1"/>
              </a:buClr>
              <a:buSzPct val="100000"/>
              <a:buFont typeface="Arial"/>
              <a:buChar char="•"/>
            </a:pPr>
            <a:r>
              <a:rPr lang="es-UY" sz="2000" b="0" i="0" u="none" strike="noStrike" cap="none">
                <a:solidFill>
                  <a:schemeClr val="dk1"/>
                </a:solidFill>
                <a:latin typeface="Verdana"/>
                <a:ea typeface="Verdana"/>
                <a:cs typeface="Verdana"/>
                <a:sym typeface="Verdana"/>
              </a:rPr>
              <a:t>Led by </a:t>
            </a:r>
            <a:r>
              <a:rPr lang="es-UY" sz="2000" b="1" i="0" u="sng" strike="noStrike" cap="none">
                <a:solidFill>
                  <a:srgbClr val="FF0000"/>
                </a:solidFill>
                <a:latin typeface="Verdana"/>
                <a:ea typeface="Verdana"/>
                <a:cs typeface="Verdana"/>
                <a:sym typeface="Verdana"/>
              </a:rPr>
              <a:t>James Oglethorpe</a:t>
            </a:r>
            <a:r>
              <a:rPr lang="es-UY" sz="2000" b="0" i="0" u="none" strike="noStrike" cap="none">
                <a:solidFill>
                  <a:schemeClr val="dk1"/>
                </a:solidFill>
                <a:latin typeface="Verdana"/>
                <a:ea typeface="Verdana"/>
                <a:cs typeface="Verdana"/>
                <a:sym typeface="Verdana"/>
              </a:rPr>
              <a:t>, it was a colony where </a:t>
            </a:r>
            <a:r>
              <a:rPr lang="es-UY" sz="2000" b="1" i="0" u="sng" strike="noStrike" cap="none">
                <a:solidFill>
                  <a:srgbClr val="FF0000"/>
                </a:solidFill>
                <a:latin typeface="Verdana"/>
                <a:ea typeface="Verdana"/>
                <a:cs typeface="Verdana"/>
                <a:sym typeface="Verdana"/>
              </a:rPr>
              <a:t>debtors</a:t>
            </a:r>
            <a:r>
              <a:rPr lang="es-UY" sz="2000" b="0" i="0" u="none" strike="noStrike" cap="none">
                <a:solidFill>
                  <a:schemeClr val="dk1"/>
                </a:solidFill>
                <a:latin typeface="Verdana"/>
                <a:ea typeface="Verdana"/>
                <a:cs typeface="Verdana"/>
                <a:sym typeface="Verdana"/>
              </a:rPr>
              <a:t> could get a fresh start after prison.</a:t>
            </a:r>
          </a:p>
          <a:p>
            <a:pPr marL="228600" marR="0" lvl="0" indent="-228600" algn="l" rtl="0">
              <a:spcBef>
                <a:spcPts val="2200"/>
              </a:spcBef>
              <a:spcAft>
                <a:spcPts val="1200"/>
              </a:spcAft>
              <a:buClr>
                <a:schemeClr val="dk1"/>
              </a:buClr>
              <a:buSzPct val="100000"/>
              <a:buFont typeface="Arial"/>
              <a:buChar char="•"/>
            </a:pPr>
            <a:r>
              <a:rPr lang="es-UY" sz="2000" b="0" i="0" u="none" strike="noStrike" cap="none">
                <a:solidFill>
                  <a:schemeClr val="dk1"/>
                </a:solidFill>
                <a:latin typeface="Verdana"/>
                <a:ea typeface="Verdana"/>
                <a:cs typeface="Verdana"/>
                <a:sym typeface="Verdana"/>
              </a:rPr>
              <a:t>Act as a </a:t>
            </a:r>
            <a:r>
              <a:rPr lang="es-UY" sz="2000" b="1" i="0" u="sng" strike="noStrike" cap="none">
                <a:solidFill>
                  <a:srgbClr val="FF0000"/>
                </a:solidFill>
                <a:latin typeface="Verdana"/>
                <a:ea typeface="Verdana"/>
                <a:cs typeface="Verdana"/>
                <a:sym typeface="Verdana"/>
              </a:rPr>
              <a:t>buffer</a:t>
            </a:r>
            <a:r>
              <a:rPr lang="es-UY" sz="2000" b="0" i="0" u="none" strike="noStrike" cap="none">
                <a:solidFill>
                  <a:schemeClr val="dk1"/>
                </a:solidFill>
                <a:latin typeface="Verdana"/>
                <a:ea typeface="Verdana"/>
                <a:cs typeface="Verdana"/>
                <a:sym typeface="Verdana"/>
              </a:rPr>
              <a:t> between Spanish Florida    and the other English colonies.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5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1" end="1"/>
                                            </p:txEl>
                                          </p:spTgt>
                                        </p:tgtEl>
                                        <p:attrNameLst>
                                          <p:attrName>style.visibility</p:attrName>
                                        </p:attrNameLst>
                                      </p:cBhvr>
                                      <p:to>
                                        <p:strVal val="visible"/>
                                      </p:to>
                                    </p:set>
                                    <p:animEffect transition="in" filter="fade">
                                      <p:cBhvr>
                                        <p:cTn id="12" dur="500"/>
                                        <p:tgtEl>
                                          <p:spTgt spid="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500"/>
                                        <p:tgtEl>
                                          <p:spTgt spid="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gtEl>
                                        <p:attrNameLst>
                                          <p:attrName>style.visibility</p:attrName>
                                        </p:attrNameLst>
                                      </p:cBhvr>
                                      <p:to>
                                        <p:strVal val="visible"/>
                                      </p:to>
                                    </p:set>
                                    <p:animEffect transition="in" filter="fade">
                                      <p:cBhvr>
                                        <p:cTn id="2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p:nvPr/>
        </p:nvSpPr>
        <p:spPr>
          <a:xfrm>
            <a:off x="285750" y="214312"/>
            <a:ext cx="8832849" cy="64611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3600" b="0" i="0" u="none" strike="noStrike" cap="none">
                <a:solidFill>
                  <a:schemeClr val="dk1"/>
                </a:solidFill>
                <a:latin typeface="Verdana"/>
                <a:ea typeface="Verdana"/>
                <a:cs typeface="Verdana"/>
                <a:sym typeface="Verdana"/>
              </a:rPr>
              <a:t>Layout of Savannah, Georgia in 1734</a:t>
            </a:r>
          </a:p>
        </p:txBody>
      </p:sp>
      <p:pic>
        <p:nvPicPr>
          <p:cNvPr id="182" name="Shape 182"/>
          <p:cNvPicPr preferRelativeResize="0"/>
          <p:nvPr/>
        </p:nvPicPr>
        <p:blipFill rotWithShape="1">
          <a:blip r:embed="rId3">
            <a:alphaModFix/>
          </a:blip>
          <a:srcRect/>
          <a:stretch/>
        </p:blipFill>
        <p:spPr>
          <a:xfrm>
            <a:off x="0" y="1071562"/>
            <a:ext cx="9144000" cy="4130674"/>
          </a:xfrm>
          <a:prstGeom prst="rect">
            <a:avLst/>
          </a:prstGeom>
          <a:noFill/>
          <a:ln>
            <a:noFill/>
          </a:ln>
        </p:spPr>
      </p:pic>
      <p:cxnSp>
        <p:nvCxnSpPr>
          <p:cNvPr id="183" name="Shape 183"/>
          <p:cNvCxnSpPr/>
          <p:nvPr/>
        </p:nvCxnSpPr>
        <p:spPr>
          <a:xfrm rot="-5400000">
            <a:off x="2292350" y="4214812"/>
            <a:ext cx="1428749" cy="1143000"/>
          </a:xfrm>
          <a:prstGeom prst="straightConnector1">
            <a:avLst/>
          </a:prstGeom>
          <a:noFill/>
          <a:ln w="38100" cap="flat" cmpd="sng">
            <a:solidFill>
              <a:schemeClr val="dk1"/>
            </a:solidFill>
            <a:prstDash val="solid"/>
            <a:round/>
            <a:headEnd type="none" w="med" len="med"/>
            <a:tailEnd type="stealth" w="lg" len="lg"/>
          </a:ln>
        </p:spPr>
      </p:cxnSp>
      <p:sp>
        <p:nvSpPr>
          <p:cNvPr id="184" name="Shape 184"/>
          <p:cNvSpPr txBox="1"/>
          <p:nvPr/>
        </p:nvSpPr>
        <p:spPr>
          <a:xfrm>
            <a:off x="571500" y="5467350"/>
            <a:ext cx="3578224" cy="46196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400" b="0" i="0" u="none" strike="noStrike" cap="none">
                <a:solidFill>
                  <a:schemeClr val="dk1"/>
                </a:solidFill>
                <a:latin typeface="Verdana"/>
                <a:ea typeface="Verdana"/>
                <a:cs typeface="Verdana"/>
                <a:sym typeface="Verdana"/>
              </a:rPr>
              <a:t>Equal-sized land plots</a:t>
            </a:r>
          </a:p>
        </p:txBody>
      </p:sp>
      <p:cxnSp>
        <p:nvCxnSpPr>
          <p:cNvPr id="185" name="Shape 185"/>
          <p:cNvCxnSpPr/>
          <p:nvPr/>
        </p:nvCxnSpPr>
        <p:spPr>
          <a:xfrm rot="5400000" flipH="1">
            <a:off x="5536405" y="3893343"/>
            <a:ext cx="2214563" cy="1000125"/>
          </a:xfrm>
          <a:prstGeom prst="straightConnector1">
            <a:avLst/>
          </a:prstGeom>
          <a:noFill/>
          <a:ln w="38100" cap="flat" cmpd="sng">
            <a:solidFill>
              <a:schemeClr val="dk1"/>
            </a:solidFill>
            <a:prstDash val="solid"/>
            <a:round/>
            <a:headEnd type="none" w="med" len="med"/>
            <a:tailEnd type="stealth" w="lg" len="lg"/>
          </a:ln>
        </p:spPr>
      </p:cxnSp>
      <p:sp>
        <p:nvSpPr>
          <p:cNvPr id="186" name="Shape 186"/>
          <p:cNvSpPr txBox="1"/>
          <p:nvPr/>
        </p:nvSpPr>
        <p:spPr>
          <a:xfrm>
            <a:off x="6072187" y="5572125"/>
            <a:ext cx="2405062" cy="46196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400" b="0" i="0" u="none" strike="noStrike" cap="none">
                <a:solidFill>
                  <a:schemeClr val="dk1"/>
                </a:solidFill>
                <a:latin typeface="Verdana"/>
                <a:ea typeface="Verdana"/>
                <a:cs typeface="Verdana"/>
                <a:sym typeface="Verdana"/>
              </a:rPr>
              <a:t>Public squares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aphicFrame>
        <p:nvGraphicFramePr>
          <p:cNvPr id="192" name="Shape 192"/>
          <p:cNvGraphicFramePr/>
          <p:nvPr/>
        </p:nvGraphicFramePr>
        <p:xfrm>
          <a:off x="900112" y="95250"/>
          <a:ext cx="7315200" cy="6357950"/>
        </p:xfrm>
        <a:graphic>
          <a:graphicData uri="http://schemas.openxmlformats.org/drawingml/2006/table">
            <a:tbl>
              <a:tblPr>
                <a:noFill/>
                <a:tableStyleId>{5C1E6C0C-8975-43A1-A769-4DC0E77E0BD1}</a:tableStyleId>
              </a:tblPr>
              <a:tblGrid>
                <a:gridCol w="1728200"/>
                <a:gridCol w="5587000"/>
              </a:tblGrid>
              <a:tr h="609600">
                <a:tc gridSpan="2">
                  <a:txBody>
                    <a:bodyPr/>
                    <a:lstStyle/>
                    <a:p>
                      <a:pPr marL="0" marR="0" lvl="0" indent="0" algn="ctr" rtl="0">
                        <a:lnSpc>
                          <a:spcPct val="100000"/>
                        </a:lnSpc>
                        <a:spcBef>
                          <a:spcPts val="0"/>
                        </a:spcBef>
                        <a:spcAft>
                          <a:spcPts val="0"/>
                        </a:spcAft>
                        <a:buClr>
                          <a:schemeClr val="dk1"/>
                        </a:buClr>
                        <a:buSzPct val="25000"/>
                        <a:buFont typeface="Verdana"/>
                        <a:buNone/>
                      </a:pPr>
                      <a:r>
                        <a:rPr lang="es-UY" sz="2200" b="1" i="0" u="none" strike="noStrike" cap="none">
                          <a:solidFill>
                            <a:schemeClr val="dk1"/>
                          </a:solidFill>
                          <a:latin typeface="Verdana"/>
                          <a:ea typeface="Verdana"/>
                          <a:cs typeface="Verdana"/>
                          <a:sym typeface="Verdana"/>
                        </a:rPr>
                        <a:t>Life in the Southern Colonies</a:t>
                      </a:r>
                    </a:p>
                  </a:txBody>
                  <a:tcPr marL="137150" marR="137150" marT="137150" marB="137150">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hMerge="1">
                  <a:txBody>
                    <a:bodyPr/>
                    <a:lstStyle/>
                    <a:p>
                      <a:endParaRPr lang="en-US"/>
                    </a:p>
                  </a:txBody>
                  <a:tcPr/>
                </a:tc>
              </a:tr>
              <a:tr h="1207000">
                <a:tc gridSpan="2">
                  <a:txBody>
                    <a:bodyPr/>
                    <a:lstStyle/>
                    <a:p>
                      <a:pPr marL="0" marR="0" lvl="0" indent="0" algn="l" rtl="0">
                        <a:lnSpc>
                          <a:spcPct val="100000"/>
                        </a:lnSpc>
                        <a:spcBef>
                          <a:spcPts val="0"/>
                        </a:spcBef>
                        <a:spcAft>
                          <a:spcPts val="0"/>
                        </a:spcAft>
                        <a:buClr>
                          <a:schemeClr val="dk1"/>
                        </a:buClr>
                        <a:buSzPct val="25000"/>
                        <a:buFont typeface="Verdana"/>
                        <a:buNone/>
                      </a:pPr>
                      <a:r>
                        <a:rPr lang="es-UY" sz="1800" b="1" u="none" strike="noStrike" cap="none">
                          <a:latin typeface="Verdana"/>
                          <a:ea typeface="Verdana"/>
                          <a:cs typeface="Verdana"/>
                          <a:sym typeface="Verdana"/>
                        </a:rPr>
                        <a:t>                    Two distinct ways of life developed in the                    </a:t>
                      </a:r>
                    </a:p>
                    <a:p>
                      <a:pPr marL="0" marR="0" lvl="0" indent="0" algn="l" rtl="0">
                        <a:lnSpc>
                          <a:spcPct val="100000"/>
                        </a:lnSpc>
                        <a:spcBef>
                          <a:spcPts val="360"/>
                        </a:spcBef>
                        <a:spcAft>
                          <a:spcPts val="0"/>
                        </a:spcAft>
                        <a:buClr>
                          <a:schemeClr val="dk1"/>
                        </a:buClr>
                        <a:buSzPct val="25000"/>
                        <a:buFont typeface="Verdana"/>
                        <a:buNone/>
                      </a:pPr>
                      <a:r>
                        <a:rPr lang="es-UY" sz="1800" b="1" u="none" strike="noStrike" cap="none">
                          <a:latin typeface="Verdana"/>
                          <a:ea typeface="Verdana"/>
                          <a:cs typeface="Verdana"/>
                          <a:sym typeface="Verdana"/>
                        </a:rPr>
                        <a:t>                    Southern Colonies.</a:t>
                      </a:r>
                    </a:p>
                    <a:p>
                      <a:pPr marL="0" marR="0" lvl="0" indent="0" algn="l" rtl="0">
                        <a:lnSpc>
                          <a:spcPct val="100000"/>
                        </a:lnSpc>
                        <a:spcBef>
                          <a:spcPts val="360"/>
                        </a:spcBef>
                        <a:spcAft>
                          <a:spcPts val="0"/>
                        </a:spcAft>
                        <a:buClr>
                          <a:schemeClr val="dk1"/>
                        </a:buClr>
                        <a:buSzPct val="25000"/>
                        <a:buFont typeface="Calibri"/>
                        <a:buNone/>
                      </a:pPr>
                      <a:endParaRPr sz="1800" b="1" i="0" u="none" strike="noStrike" cap="none">
                        <a:solidFill>
                          <a:schemeClr val="dk1"/>
                        </a:solidFill>
                        <a:latin typeface="Verdana"/>
                        <a:ea typeface="Verdana"/>
                        <a:cs typeface="Verdana"/>
                        <a:sym typeface="Verdana"/>
                      </a:endParaRPr>
                    </a:p>
                  </a:txBody>
                  <a:tcPr marL="137150" marR="137150" marT="137150" marB="137150">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hMerge="1">
                  <a:txBody>
                    <a:bodyPr/>
                    <a:lstStyle/>
                    <a:p>
                      <a:endParaRPr lang="en-US"/>
                    </a:p>
                  </a:txBody>
                  <a:tcPr/>
                </a:tc>
              </a:tr>
              <a:tr h="2438300">
                <a:tc>
                  <a:txBody>
                    <a:bodyPr/>
                    <a:lstStyle/>
                    <a:p>
                      <a:pPr marL="0" marR="0" lvl="0" indent="0" algn="l" rtl="0">
                        <a:lnSpc>
                          <a:spcPct val="100000"/>
                        </a:lnSpc>
                        <a:spcBef>
                          <a:spcPts val="0"/>
                        </a:spcBef>
                        <a:spcAft>
                          <a:spcPts val="0"/>
                        </a:spcAft>
                        <a:buClr>
                          <a:schemeClr val="dk1"/>
                        </a:buClr>
                        <a:buSzPct val="25000"/>
                        <a:buFont typeface="Verdana"/>
                        <a:buNone/>
                      </a:pPr>
                      <a:r>
                        <a:rPr lang="es-UY" sz="1600" b="1" i="0" u="none" strike="noStrike" cap="none">
                          <a:solidFill>
                            <a:schemeClr val="dk1"/>
                          </a:solidFill>
                          <a:latin typeface="Verdana"/>
                          <a:ea typeface="Verdana"/>
                          <a:cs typeface="Verdana"/>
                          <a:sym typeface="Verdana"/>
                        </a:rPr>
                        <a:t>Tidewater Region</a:t>
                      </a:r>
                    </a:p>
                  </a:txBody>
                  <a:tcPr marL="137150" marR="137150" marT="137150" marB="13715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234950" marR="0" lvl="0" indent="-234950" algn="l" rtl="0">
                        <a:lnSpc>
                          <a:spcPct val="100000"/>
                        </a:lnSpc>
                        <a:spcBef>
                          <a:spcPts val="0"/>
                        </a:spcBef>
                        <a:spcAft>
                          <a:spcPts val="700"/>
                        </a:spcAft>
                        <a:buClr>
                          <a:schemeClr val="dk1"/>
                        </a:buClr>
                        <a:buSzPct val="100000"/>
                        <a:buFont typeface="Calibri"/>
                        <a:buNone/>
                      </a:pPr>
                      <a:endParaRPr sz="1800" b="0" i="0" u="none" strike="noStrike" cap="none">
                        <a:solidFill>
                          <a:schemeClr val="dk1"/>
                        </a:solidFill>
                        <a:latin typeface="Verdana"/>
                        <a:ea typeface="Verdana"/>
                        <a:cs typeface="Verdana"/>
                        <a:sym typeface="Verdana"/>
                      </a:endParaRPr>
                    </a:p>
                  </a:txBody>
                  <a:tcPr marL="137150" marR="137150" marT="137150" marB="13715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2103050">
                <a:tc>
                  <a:txBody>
                    <a:bodyPr/>
                    <a:lstStyle/>
                    <a:p>
                      <a:pPr marL="0" marR="0" lvl="0" indent="0" algn="l" rtl="0">
                        <a:lnSpc>
                          <a:spcPct val="100000"/>
                        </a:lnSpc>
                        <a:spcBef>
                          <a:spcPts val="0"/>
                        </a:spcBef>
                        <a:spcAft>
                          <a:spcPts val="0"/>
                        </a:spcAft>
                        <a:buClr>
                          <a:schemeClr val="dk1"/>
                        </a:buClr>
                        <a:buSzPct val="25000"/>
                        <a:buFont typeface="Verdana"/>
                        <a:buNone/>
                      </a:pPr>
                      <a:r>
                        <a:rPr lang="es-UY" sz="1600" b="1" i="0" u="none" strike="noStrike" cap="none">
                          <a:solidFill>
                            <a:schemeClr val="dk1"/>
                          </a:solidFill>
                          <a:latin typeface="Verdana"/>
                          <a:ea typeface="Verdana"/>
                          <a:cs typeface="Verdana"/>
                          <a:sym typeface="Verdana"/>
                        </a:rPr>
                        <a:t>Backcountry Region</a:t>
                      </a:r>
                    </a:p>
                  </a:txBody>
                  <a:tcPr marL="137150" marR="137150" marT="137150" marB="13715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234950" marR="0" lvl="0" indent="-234950" algn="l" rtl="0">
                        <a:lnSpc>
                          <a:spcPct val="100000"/>
                        </a:lnSpc>
                        <a:spcBef>
                          <a:spcPts val="0"/>
                        </a:spcBef>
                        <a:spcAft>
                          <a:spcPts val="700"/>
                        </a:spcAft>
                        <a:buClr>
                          <a:schemeClr val="dk1"/>
                        </a:buClr>
                        <a:buSzPct val="100000"/>
                        <a:buFont typeface="Calibri"/>
                        <a:buNone/>
                      </a:pPr>
                      <a:endParaRPr sz="1800" b="0" i="0" u="none" strike="noStrike" cap="none">
                        <a:solidFill>
                          <a:schemeClr val="dk1"/>
                        </a:solidFill>
                        <a:latin typeface="Verdana"/>
                        <a:ea typeface="Verdana"/>
                        <a:cs typeface="Verdana"/>
                        <a:sym typeface="Verdana"/>
                      </a:endParaRPr>
                    </a:p>
                  </a:txBody>
                  <a:tcPr marL="137150" marR="137150" marT="137150" marB="13715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bl>
          </a:graphicData>
        </a:graphic>
      </p:graphicFrame>
      <p:sp>
        <p:nvSpPr>
          <p:cNvPr id="193" name="Shape 193"/>
          <p:cNvSpPr/>
          <p:nvPr/>
        </p:nvSpPr>
        <p:spPr>
          <a:xfrm rot="-959086">
            <a:off x="1400175" y="847725"/>
            <a:ext cx="863600" cy="776288"/>
          </a:xfrm>
          <a:prstGeom prst="star5">
            <a:avLst>
              <a:gd name="adj" fmla="val 19098"/>
              <a:gd name="hf" fmla="val 105146"/>
              <a:gd name="vf" fmla="val 110557"/>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Shape 194"/>
          <p:cNvSpPr txBox="1"/>
          <p:nvPr/>
        </p:nvSpPr>
        <p:spPr>
          <a:xfrm>
            <a:off x="1562100" y="1087437"/>
            <a:ext cx="617537" cy="404811"/>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1000" b="1" i="0" u="none" strike="noStrike" cap="none">
                <a:solidFill>
                  <a:schemeClr val="dk1"/>
                </a:solidFill>
                <a:latin typeface="Calibri"/>
                <a:ea typeface="Calibri"/>
                <a:cs typeface="Calibri"/>
                <a:sym typeface="Calibri"/>
              </a:rPr>
              <a:t>Key Point</a:t>
            </a:r>
          </a:p>
        </p:txBody>
      </p:sp>
      <p:sp>
        <p:nvSpPr>
          <p:cNvPr id="195" name="Shape 195"/>
          <p:cNvSpPr txBox="1"/>
          <p:nvPr/>
        </p:nvSpPr>
        <p:spPr>
          <a:xfrm>
            <a:off x="2627313" y="1895475"/>
            <a:ext cx="5545137" cy="2554288"/>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s-UY" sz="1600" b="0" i="0" u="none" strike="noStrike" cap="none">
                <a:solidFill>
                  <a:schemeClr val="dk1"/>
                </a:solidFill>
                <a:latin typeface="Verdana"/>
                <a:ea typeface="Verdana"/>
                <a:cs typeface="Verdana"/>
                <a:sym typeface="Verdana"/>
              </a:rPr>
              <a:t>located on the </a:t>
            </a:r>
            <a:r>
              <a:rPr lang="es-UY" sz="1600" b="1" i="0" u="none" strike="noStrike" cap="none">
                <a:solidFill>
                  <a:schemeClr val="dk1"/>
                </a:solidFill>
                <a:latin typeface="Verdana"/>
                <a:ea typeface="Verdana"/>
                <a:cs typeface="Verdana"/>
                <a:sym typeface="Verdana"/>
              </a:rPr>
              <a:t>eastern</a:t>
            </a:r>
            <a:r>
              <a:rPr lang="es-UY" sz="1600" b="0" i="0" u="none" strike="noStrike" cap="none">
                <a:solidFill>
                  <a:schemeClr val="dk1"/>
                </a:solidFill>
                <a:latin typeface="Verdana"/>
                <a:ea typeface="Verdana"/>
                <a:cs typeface="Verdana"/>
                <a:sym typeface="Verdana"/>
              </a:rPr>
              <a:t> (coastal) side of each colony, dominated by large, fertile plantations</a:t>
            </a:r>
            <a:br>
              <a:rPr lang="es-UY" sz="1600" b="0" i="0" u="none" strike="noStrike" cap="none">
                <a:solidFill>
                  <a:schemeClr val="dk1"/>
                </a:solidFill>
                <a:latin typeface="Verdana"/>
                <a:ea typeface="Verdana"/>
                <a:cs typeface="Verdana"/>
                <a:sym typeface="Verdana"/>
              </a:rPr>
            </a:br>
            <a:endParaRPr lang="es-UY" sz="1600" b="0" i="0" u="none" strike="noStrike" cap="none">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Arial"/>
              <a:buChar char="•"/>
            </a:pPr>
            <a:r>
              <a:rPr lang="es-UY" sz="1600" b="0" i="0" u="none" strike="noStrike" cap="none">
                <a:solidFill>
                  <a:schemeClr val="dk1"/>
                </a:solidFill>
                <a:latin typeface="Verdana"/>
                <a:ea typeface="Verdana"/>
                <a:cs typeface="Verdana"/>
                <a:sym typeface="Verdana"/>
              </a:rPr>
              <a:t>flat lowlands that include many rivers with large plantations built along them (easy access to coastal cities)</a:t>
            </a:r>
          </a:p>
          <a:p>
            <a:pPr marL="285750" marR="0" lvl="0" indent="-285750" algn="l" rtl="0">
              <a:spcBef>
                <a:spcPts val="0"/>
              </a:spcBef>
              <a:buClr>
                <a:schemeClr val="dk1"/>
              </a:buClr>
              <a:buFont typeface="Arial"/>
              <a:buNone/>
            </a:pPr>
            <a:endParaRPr sz="1600" b="0" i="0" u="none" strike="noStrike" cap="none">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Arial"/>
              <a:buChar char="•"/>
            </a:pPr>
            <a:r>
              <a:rPr lang="es-UY" sz="1600" b="0" i="0" u="none" strike="noStrike" cap="none">
                <a:solidFill>
                  <a:schemeClr val="dk1"/>
                </a:solidFill>
                <a:latin typeface="Verdana"/>
                <a:ea typeface="Verdana"/>
                <a:cs typeface="Verdana"/>
                <a:sym typeface="Verdana"/>
              </a:rPr>
              <a:t>population of mostly wealthy planters with many slaves that grew rice &amp; indigo</a:t>
            </a:r>
          </a:p>
          <a:p>
            <a:pPr marL="285750" marR="0" lvl="0" indent="-285750" algn="l" rtl="0">
              <a:spcBef>
                <a:spcPts val="0"/>
              </a:spcBef>
              <a:buClr>
                <a:schemeClr val="dk1"/>
              </a:buClr>
              <a:buFont typeface="Arial"/>
              <a:buNone/>
            </a:pPr>
            <a:endParaRPr sz="1600" b="1" i="0" u="none" strike="noStrike" cap="none">
              <a:solidFill>
                <a:schemeClr val="dk1"/>
              </a:solidFill>
              <a:latin typeface="Verdana"/>
              <a:ea typeface="Verdana"/>
              <a:cs typeface="Verdana"/>
              <a:sym typeface="Verdana"/>
            </a:endParaRPr>
          </a:p>
        </p:txBody>
      </p:sp>
      <p:sp>
        <p:nvSpPr>
          <p:cNvPr id="196" name="Shape 196"/>
          <p:cNvSpPr txBox="1"/>
          <p:nvPr/>
        </p:nvSpPr>
        <p:spPr>
          <a:xfrm>
            <a:off x="2627313" y="4365625"/>
            <a:ext cx="5545137" cy="2308225"/>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s-UY" sz="1600" b="0" i="0" u="none" strike="noStrike" cap="none">
                <a:solidFill>
                  <a:schemeClr val="dk1"/>
                </a:solidFill>
                <a:latin typeface="Verdana"/>
                <a:ea typeface="Verdana"/>
                <a:cs typeface="Verdana"/>
                <a:sym typeface="Verdana"/>
              </a:rPr>
              <a:t>located on the </a:t>
            </a:r>
            <a:r>
              <a:rPr lang="es-UY" sz="1600" b="1" i="0" u="none" strike="noStrike" cap="none">
                <a:solidFill>
                  <a:schemeClr val="dk1"/>
                </a:solidFill>
                <a:latin typeface="Verdana"/>
                <a:ea typeface="Verdana"/>
                <a:cs typeface="Verdana"/>
                <a:sym typeface="Verdana"/>
              </a:rPr>
              <a:t>western</a:t>
            </a:r>
            <a:r>
              <a:rPr lang="es-UY" sz="1600" b="0" i="0" u="none" strike="noStrike" cap="none">
                <a:solidFill>
                  <a:schemeClr val="dk1"/>
                </a:solidFill>
                <a:latin typeface="Verdana"/>
                <a:ea typeface="Verdana"/>
                <a:cs typeface="Verdana"/>
                <a:sym typeface="Verdana"/>
              </a:rPr>
              <a:t> (mountain) side of each colony, dominated by small farms</a:t>
            </a:r>
          </a:p>
          <a:p>
            <a:pPr marL="285750" marR="0" lvl="0" indent="-285750" algn="l" rtl="0">
              <a:spcBef>
                <a:spcPts val="0"/>
              </a:spcBef>
              <a:buClr>
                <a:schemeClr val="dk1"/>
              </a:buClr>
              <a:buFont typeface="Arial"/>
              <a:buNone/>
            </a:pPr>
            <a:endParaRPr sz="1600" b="0" i="0" u="none" strike="noStrike" cap="none">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Arial"/>
              <a:buChar char="•"/>
            </a:pPr>
            <a:r>
              <a:rPr lang="es-UY" sz="1600" b="0" i="0" u="none" strike="noStrike" cap="none">
                <a:solidFill>
                  <a:schemeClr val="dk1"/>
                </a:solidFill>
                <a:latin typeface="Verdana"/>
                <a:ea typeface="Verdana"/>
                <a:cs typeface="Verdana"/>
                <a:sym typeface="Verdana"/>
              </a:rPr>
              <a:t>elevated hills with more wooded lands and Indians</a:t>
            </a:r>
          </a:p>
          <a:p>
            <a:pPr marL="285750" marR="0" lvl="0" indent="-285750" algn="l" rtl="0">
              <a:spcBef>
                <a:spcPts val="0"/>
              </a:spcBef>
              <a:buClr>
                <a:schemeClr val="dk1"/>
              </a:buClr>
              <a:buFont typeface="Arial"/>
              <a:buNone/>
            </a:pPr>
            <a:endParaRPr sz="1600" b="0" i="0" u="none" strike="noStrike" cap="none">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Arial"/>
              <a:buChar char="•"/>
            </a:pPr>
            <a:r>
              <a:rPr lang="es-UY" sz="1600" b="0" i="0" u="none" strike="noStrike" cap="none">
                <a:solidFill>
                  <a:schemeClr val="dk1"/>
                </a:solidFill>
                <a:latin typeface="Verdana"/>
                <a:ea typeface="Verdana"/>
                <a:cs typeface="Verdana"/>
                <a:sym typeface="Verdana"/>
              </a:rPr>
              <a:t>population of mostly poor tobacco farmers with few (if any) slaves</a:t>
            </a:r>
          </a:p>
          <a:p>
            <a:pPr marL="285750" marR="0" lvl="0" indent="-285750" algn="l" rtl="0">
              <a:spcBef>
                <a:spcPts val="0"/>
              </a:spcBef>
              <a:buClr>
                <a:schemeClr val="dk1"/>
              </a:buClr>
              <a:buFont typeface="Arial"/>
              <a:buNone/>
            </a:pPr>
            <a:endParaRPr sz="1600" b="1" i="0" u="none" strike="noStrike" cap="none">
              <a:solidFill>
                <a:schemeClr val="dk1"/>
              </a:solidFill>
              <a:latin typeface="Verdana"/>
              <a:ea typeface="Verdana"/>
              <a:cs typeface="Verdana"/>
              <a:sym typeface="Verdana"/>
            </a:endParaRPr>
          </a:p>
        </p:txBody>
      </p:sp>
      <p:sp>
        <p:nvSpPr>
          <p:cNvPr id="2" name="Rectangle 1"/>
          <p:cNvSpPr/>
          <p:nvPr/>
        </p:nvSpPr>
        <p:spPr>
          <a:xfrm>
            <a:off x="0" y="6519961"/>
            <a:ext cx="3916457" cy="307777"/>
          </a:xfrm>
          <a:prstGeom prst="rect">
            <a:avLst/>
          </a:prstGeom>
        </p:spPr>
        <p:txBody>
          <a:bodyPr wrap="none">
            <a:spAutoFit/>
          </a:bodyPr>
          <a:lstStyle/>
          <a:p>
            <a:r>
              <a:rPr lang="en-US" dirty="0">
                <a:hlinkClick r:id="rId3"/>
              </a:rPr>
              <a:t>http://</a:t>
            </a:r>
            <a:r>
              <a:rPr lang="en-US" dirty="0" smtClean="0">
                <a:hlinkClick r:id="rId3"/>
              </a:rPr>
              <a:t>www.history.com/topics/thirteen-colonies</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5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xEl>
                                              <p:pRg st="1" end="1"/>
                                            </p:txEl>
                                          </p:spTgt>
                                        </p:tgtEl>
                                        <p:attrNameLst>
                                          <p:attrName>style.visibility</p:attrName>
                                        </p:attrNameLst>
                                      </p:cBhvr>
                                      <p:to>
                                        <p:strVal val="visible"/>
                                      </p:to>
                                    </p:set>
                                    <p:animEffect transition="in" filter="fade">
                                      <p:cBhvr>
                                        <p:cTn id="12" dur="500"/>
                                        <p:tgtEl>
                                          <p:spTgt spid="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animEffect transition="in" filter="fade">
                                      <p:cBhvr>
                                        <p:cTn id="17" dur="500"/>
                                        <p:tgtEl>
                                          <p:spTgt spid="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5">
                                            <p:txEl>
                                              <p:pRg st="3" end="3"/>
                                            </p:txEl>
                                          </p:spTgt>
                                        </p:tgtEl>
                                        <p:attrNameLst>
                                          <p:attrName>style.visibility</p:attrName>
                                        </p:attrNameLst>
                                      </p:cBhvr>
                                      <p:to>
                                        <p:strVal val="visible"/>
                                      </p:to>
                                    </p:set>
                                    <p:animEffect transition="in" filter="fade">
                                      <p:cBhvr>
                                        <p:cTn id="22" dur="500"/>
                                        <p:tgtEl>
                                          <p:spTgt spid="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5">
                                            <p:txEl>
                                              <p:pRg st="4" end="4"/>
                                            </p:txEl>
                                          </p:spTgt>
                                        </p:tgtEl>
                                        <p:attrNameLst>
                                          <p:attrName>style.visibility</p:attrName>
                                        </p:attrNameLst>
                                      </p:cBhvr>
                                      <p:to>
                                        <p:strVal val="visible"/>
                                      </p:to>
                                    </p:set>
                                    <p:animEffect transition="in" filter="fade">
                                      <p:cBhvr>
                                        <p:cTn id="27" dur="500"/>
                                        <p:tgtEl>
                                          <p:spTgt spid="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6">
                                            <p:txEl>
                                              <p:pRg st="0" end="0"/>
                                            </p:txEl>
                                          </p:spTgt>
                                        </p:tgtEl>
                                        <p:attrNameLst>
                                          <p:attrName>style.visibility</p:attrName>
                                        </p:attrNameLst>
                                      </p:cBhvr>
                                      <p:to>
                                        <p:strVal val="visible"/>
                                      </p:to>
                                    </p:set>
                                    <p:animEffect transition="in" filter="fade">
                                      <p:cBhvr>
                                        <p:cTn id="32" dur="500"/>
                                        <p:tgtEl>
                                          <p:spTgt spid="19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6">
                                            <p:txEl>
                                              <p:pRg st="1" end="1"/>
                                            </p:txEl>
                                          </p:spTgt>
                                        </p:tgtEl>
                                        <p:attrNameLst>
                                          <p:attrName>style.visibility</p:attrName>
                                        </p:attrNameLst>
                                      </p:cBhvr>
                                      <p:to>
                                        <p:strVal val="visible"/>
                                      </p:to>
                                    </p:set>
                                    <p:animEffect transition="in" filter="fade">
                                      <p:cBhvr>
                                        <p:cTn id="37" dur="500"/>
                                        <p:tgtEl>
                                          <p:spTgt spid="19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6">
                                            <p:txEl>
                                              <p:pRg st="2" end="2"/>
                                            </p:txEl>
                                          </p:spTgt>
                                        </p:tgtEl>
                                        <p:attrNameLst>
                                          <p:attrName>style.visibility</p:attrName>
                                        </p:attrNameLst>
                                      </p:cBhvr>
                                      <p:to>
                                        <p:strVal val="visible"/>
                                      </p:to>
                                    </p:set>
                                    <p:animEffect transition="in" filter="fade">
                                      <p:cBhvr>
                                        <p:cTn id="42" dur="500"/>
                                        <p:tgtEl>
                                          <p:spTgt spid="19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6">
                                            <p:txEl>
                                              <p:pRg st="3" end="3"/>
                                            </p:txEl>
                                          </p:spTgt>
                                        </p:tgtEl>
                                        <p:attrNameLst>
                                          <p:attrName>style.visibility</p:attrName>
                                        </p:attrNameLst>
                                      </p:cBhvr>
                                      <p:to>
                                        <p:strVal val="visible"/>
                                      </p:to>
                                    </p:set>
                                    <p:animEffect transition="in" filter="fade">
                                      <p:cBhvr>
                                        <p:cTn id="47" dur="500"/>
                                        <p:tgtEl>
                                          <p:spTgt spid="19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6">
                                            <p:txEl>
                                              <p:pRg st="4" end="4"/>
                                            </p:txEl>
                                          </p:spTgt>
                                        </p:tgtEl>
                                        <p:attrNameLst>
                                          <p:attrName>style.visibility</p:attrName>
                                        </p:attrNameLst>
                                      </p:cBhvr>
                                      <p:to>
                                        <p:strVal val="visible"/>
                                      </p:to>
                                    </p:set>
                                    <p:animEffect transition="in" filter="fade">
                                      <p:cBhvr>
                                        <p:cTn id="52" dur="500"/>
                                        <p:tgtEl>
                                          <p:spTgt spid="19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6">
                                            <p:txEl>
                                              <p:pRg st="5" end="5"/>
                                            </p:txEl>
                                          </p:spTgt>
                                        </p:tgtEl>
                                        <p:attrNameLst>
                                          <p:attrName>style.visibility</p:attrName>
                                        </p:attrNameLst>
                                      </p:cBhvr>
                                      <p:to>
                                        <p:strVal val="visible"/>
                                      </p:to>
                                    </p:set>
                                    <p:animEffect transition="in" filter="fade">
                                      <p:cBhvr>
                                        <p:cTn id="57" dur="500"/>
                                        <p:tgtEl>
                                          <p:spTgt spid="1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a:stretch/>
        </p:blipFill>
        <p:spPr>
          <a:xfrm>
            <a:off x="1676400" y="0"/>
            <a:ext cx="5791200" cy="6858000"/>
          </a:xfrm>
          <a:prstGeom prst="rect">
            <a:avLst/>
          </a:prstGeom>
          <a:noFill/>
          <a:ln>
            <a:noFill/>
          </a:ln>
        </p:spPr>
      </p:pic>
      <p:sp>
        <p:nvSpPr>
          <p:cNvPr id="202" name="Shape 202"/>
          <p:cNvSpPr txBox="1"/>
          <p:nvPr/>
        </p:nvSpPr>
        <p:spPr>
          <a:xfrm>
            <a:off x="5867400" y="4876800"/>
            <a:ext cx="2555873" cy="1754187"/>
          </a:xfrm>
          <a:prstGeom prst="rect">
            <a:avLst/>
          </a:pr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3600" b="0" i="0" u="none" strike="noStrike" cap="none" dirty="0" err="1">
                <a:solidFill>
                  <a:schemeClr val="dk1"/>
                </a:solidFill>
                <a:latin typeface="Arial"/>
                <a:ea typeface="Arial"/>
                <a:cs typeface="Arial"/>
                <a:sym typeface="Arial"/>
              </a:rPr>
              <a:t>The</a:t>
            </a:r>
            <a:r>
              <a:rPr lang="es-UY" sz="3600" b="0" i="0" u="none" strike="noStrike" cap="none" dirty="0">
                <a:solidFill>
                  <a:schemeClr val="dk1"/>
                </a:solidFill>
                <a:latin typeface="Arial"/>
                <a:ea typeface="Arial"/>
                <a:cs typeface="Arial"/>
                <a:sym typeface="Arial"/>
              </a:rPr>
              <a:t> </a:t>
            </a:r>
          </a:p>
          <a:p>
            <a:pPr marL="0" marR="0" lvl="0" indent="0" algn="ctr" rtl="0">
              <a:spcBef>
                <a:spcPts val="0"/>
              </a:spcBef>
              <a:buClr>
                <a:schemeClr val="dk1"/>
              </a:buClr>
              <a:buSzPct val="25000"/>
              <a:buFont typeface="Arial"/>
              <a:buNone/>
            </a:pPr>
            <a:r>
              <a:rPr lang="es-UY" sz="3600" b="0" i="0" u="none" strike="noStrike" cap="none" dirty="0" err="1">
                <a:solidFill>
                  <a:schemeClr val="dk1"/>
                </a:solidFill>
                <a:latin typeface="Arial"/>
                <a:ea typeface="Arial"/>
                <a:cs typeface="Arial"/>
                <a:sym typeface="Arial"/>
              </a:rPr>
              <a:t>Southern</a:t>
            </a:r>
            <a:endParaRPr lang="es-UY" sz="3600" b="0" i="0" u="none" strike="noStrike" cap="none" dirty="0">
              <a:solidFill>
                <a:schemeClr val="dk1"/>
              </a:solidFill>
              <a:latin typeface="Arial"/>
              <a:ea typeface="Arial"/>
              <a:cs typeface="Arial"/>
              <a:sym typeface="Arial"/>
            </a:endParaRPr>
          </a:p>
          <a:p>
            <a:pPr marL="0" marR="0" lvl="0" indent="0" algn="ctr" rtl="0">
              <a:spcBef>
                <a:spcPts val="0"/>
              </a:spcBef>
              <a:buClr>
                <a:schemeClr val="dk1"/>
              </a:buClr>
              <a:buSzPct val="25000"/>
              <a:buFont typeface="Arial"/>
              <a:buNone/>
            </a:pPr>
            <a:r>
              <a:rPr lang="es-UY" sz="3600" b="0" i="0" u="none" strike="noStrike" cap="none" dirty="0" err="1">
                <a:solidFill>
                  <a:schemeClr val="dk1"/>
                </a:solidFill>
                <a:latin typeface="Arial"/>
                <a:ea typeface="Arial"/>
                <a:cs typeface="Arial"/>
                <a:sym typeface="Arial"/>
              </a:rPr>
              <a:t>Colonies</a:t>
            </a:r>
            <a:endParaRPr lang="es-UY" sz="3600" b="0" i="0" u="none" strike="noStrike" cap="none" dirty="0">
              <a:solidFill>
                <a:schemeClr val="dk1"/>
              </a:solidFill>
              <a:latin typeface="Arial"/>
              <a:ea typeface="Arial"/>
              <a:cs typeface="Arial"/>
              <a:sym typeface="Arial"/>
            </a:endParaRPr>
          </a:p>
        </p:txBody>
      </p:sp>
      <p:sp>
        <p:nvSpPr>
          <p:cNvPr id="203" name="Shape 203"/>
          <p:cNvSpPr txBox="1"/>
          <p:nvPr/>
        </p:nvSpPr>
        <p:spPr>
          <a:xfrm>
            <a:off x="6838950" y="971550"/>
            <a:ext cx="1584325" cy="5238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800" b="0" i="0" u="none" strike="noStrike" cap="none">
                <a:solidFill>
                  <a:schemeClr val="dk1"/>
                </a:solidFill>
                <a:latin typeface="Arial"/>
                <a:ea typeface="Arial"/>
                <a:cs typeface="Arial"/>
                <a:sym typeface="Arial"/>
              </a:rPr>
              <a:t>Maryland</a:t>
            </a:r>
          </a:p>
        </p:txBody>
      </p:sp>
      <p:sp>
        <p:nvSpPr>
          <p:cNvPr id="204" name="Shape 204"/>
          <p:cNvSpPr txBox="1"/>
          <p:nvPr/>
        </p:nvSpPr>
        <p:spPr>
          <a:xfrm>
            <a:off x="4412827" y="1676400"/>
            <a:ext cx="1530773" cy="5238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800" b="0" i="0" u="none" strike="noStrike" cap="none" dirty="0">
                <a:solidFill>
                  <a:schemeClr val="dk1"/>
                </a:solidFill>
                <a:latin typeface="Arial"/>
                <a:ea typeface="Arial"/>
                <a:cs typeface="Arial"/>
                <a:sym typeface="Arial"/>
              </a:rPr>
              <a:t>Virginia</a:t>
            </a:r>
          </a:p>
        </p:txBody>
      </p:sp>
      <p:sp>
        <p:nvSpPr>
          <p:cNvPr id="205" name="Shape 205"/>
          <p:cNvSpPr txBox="1"/>
          <p:nvPr/>
        </p:nvSpPr>
        <p:spPr>
          <a:xfrm>
            <a:off x="3911599" y="2819400"/>
            <a:ext cx="2317749" cy="5238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800" b="0" i="0" u="none" strike="noStrike" cap="none" dirty="0">
                <a:solidFill>
                  <a:schemeClr val="dk1"/>
                </a:solidFill>
                <a:latin typeface="Arial"/>
                <a:ea typeface="Arial"/>
                <a:cs typeface="Arial"/>
                <a:sym typeface="Arial"/>
              </a:rPr>
              <a:t>North Carolina</a:t>
            </a:r>
          </a:p>
        </p:txBody>
      </p:sp>
      <p:sp>
        <p:nvSpPr>
          <p:cNvPr id="206" name="Shape 206"/>
          <p:cNvSpPr txBox="1"/>
          <p:nvPr/>
        </p:nvSpPr>
        <p:spPr>
          <a:xfrm>
            <a:off x="3924300" y="3962400"/>
            <a:ext cx="1209675" cy="738187"/>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2400" b="0" i="0" u="none" strike="noStrike" cap="none">
                <a:solidFill>
                  <a:schemeClr val="dk1"/>
                </a:solidFill>
                <a:latin typeface="Arial"/>
                <a:ea typeface="Arial"/>
                <a:cs typeface="Arial"/>
                <a:sym typeface="Arial"/>
              </a:rPr>
              <a:t>South</a:t>
            </a:r>
          </a:p>
          <a:p>
            <a:pPr marL="0" marR="0" lvl="0" indent="0" algn="ctr" rtl="0">
              <a:lnSpc>
                <a:spcPct val="75000"/>
              </a:lnSpc>
              <a:spcBef>
                <a:spcPts val="0"/>
              </a:spcBef>
              <a:buClr>
                <a:schemeClr val="dk1"/>
              </a:buClr>
              <a:buSzPct val="25000"/>
              <a:buFont typeface="Arial"/>
              <a:buNone/>
            </a:pPr>
            <a:r>
              <a:rPr lang="es-UY" sz="2400" b="0" i="0" u="none" strike="noStrike" cap="none">
                <a:solidFill>
                  <a:schemeClr val="dk1"/>
                </a:solidFill>
                <a:latin typeface="Arial"/>
                <a:ea typeface="Arial"/>
                <a:cs typeface="Arial"/>
                <a:sym typeface="Arial"/>
              </a:rPr>
              <a:t>Carolina</a:t>
            </a:r>
          </a:p>
        </p:txBody>
      </p:sp>
      <p:sp>
        <p:nvSpPr>
          <p:cNvPr id="207" name="Shape 207"/>
          <p:cNvSpPr txBox="1"/>
          <p:nvPr/>
        </p:nvSpPr>
        <p:spPr>
          <a:xfrm>
            <a:off x="2438400" y="5492750"/>
            <a:ext cx="1574800" cy="522288"/>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800" b="0" i="0" u="none" strike="noStrike" cap="none" dirty="0">
                <a:solidFill>
                  <a:schemeClr val="dk1"/>
                </a:solidFill>
                <a:latin typeface="Arial"/>
                <a:ea typeface="Arial"/>
                <a:cs typeface="Arial"/>
                <a:sym typeface="Arial"/>
              </a:rPr>
              <a:t>Georgia</a:t>
            </a:r>
          </a:p>
        </p:txBody>
      </p:sp>
      <p:cxnSp>
        <p:nvCxnSpPr>
          <p:cNvPr id="208" name="Shape 208"/>
          <p:cNvCxnSpPr>
            <a:stCxn id="203" idx="1"/>
          </p:cNvCxnSpPr>
          <p:nvPr/>
        </p:nvCxnSpPr>
        <p:spPr>
          <a:xfrm rot="10800000">
            <a:off x="5714850" y="609487"/>
            <a:ext cx="1124100" cy="624000"/>
          </a:xfrm>
          <a:prstGeom prst="straightConnector1">
            <a:avLst/>
          </a:prstGeom>
          <a:noFill/>
          <a:ln w="28575" cap="flat" cmpd="sng">
            <a:solidFill>
              <a:schemeClr val="dk1"/>
            </a:solidFill>
            <a:prstDash val="solid"/>
            <a:round/>
            <a:headEnd type="none" w="med" len="med"/>
            <a:tailEnd type="stealth" w="lg" len="lg"/>
          </a:ln>
        </p:spPr>
      </p:cxnSp>
      <p:sp>
        <p:nvSpPr>
          <p:cNvPr id="209" name="Shape 209"/>
          <p:cNvSpPr/>
          <p:nvPr/>
        </p:nvSpPr>
        <p:spPr>
          <a:xfrm>
            <a:off x="3352800" y="4114800"/>
            <a:ext cx="1257299" cy="1390650"/>
          </a:xfrm>
          <a:custGeom>
            <a:avLst/>
            <a:gdLst/>
            <a:ahLst/>
            <a:cxnLst/>
            <a:rect l="0" t="0" r="0" b="0"/>
            <a:pathLst>
              <a:path w="120000" h="120000" extrusionOk="0">
                <a:moveTo>
                  <a:pt x="0" y="0"/>
                </a:moveTo>
                <a:cubicBezTo>
                  <a:pt x="1818" y="2739"/>
                  <a:pt x="3557" y="5523"/>
                  <a:pt x="5454" y="8219"/>
                </a:cubicBezTo>
                <a:cubicBezTo>
                  <a:pt x="7800" y="11552"/>
                  <a:pt x="11345" y="14333"/>
                  <a:pt x="12727" y="18082"/>
                </a:cubicBezTo>
                <a:cubicBezTo>
                  <a:pt x="13717" y="20768"/>
                  <a:pt x="15213" y="26267"/>
                  <a:pt x="18181" y="27944"/>
                </a:cubicBezTo>
                <a:cubicBezTo>
                  <a:pt x="21432" y="29781"/>
                  <a:pt x="25901" y="29310"/>
                  <a:pt x="29090" y="31232"/>
                </a:cubicBezTo>
                <a:lnTo>
                  <a:pt x="34545" y="34520"/>
                </a:lnTo>
                <a:cubicBezTo>
                  <a:pt x="44242" y="47670"/>
                  <a:pt x="31515" y="31780"/>
                  <a:pt x="43636" y="42739"/>
                </a:cubicBezTo>
                <a:cubicBezTo>
                  <a:pt x="51860" y="50174"/>
                  <a:pt x="42108" y="46114"/>
                  <a:pt x="52727" y="49314"/>
                </a:cubicBezTo>
                <a:cubicBezTo>
                  <a:pt x="55151" y="52602"/>
                  <a:pt x="56363" y="56985"/>
                  <a:pt x="60000" y="59177"/>
                </a:cubicBezTo>
                <a:cubicBezTo>
                  <a:pt x="72503" y="66713"/>
                  <a:pt x="66762" y="64503"/>
                  <a:pt x="76363" y="67396"/>
                </a:cubicBezTo>
                <a:cubicBezTo>
                  <a:pt x="77575" y="70684"/>
                  <a:pt x="77873" y="74376"/>
                  <a:pt x="80000" y="77259"/>
                </a:cubicBezTo>
                <a:cubicBezTo>
                  <a:pt x="81212" y="78903"/>
                  <a:pt x="82748" y="80385"/>
                  <a:pt x="83636" y="82190"/>
                </a:cubicBezTo>
                <a:cubicBezTo>
                  <a:pt x="85322" y="85620"/>
                  <a:pt x="86652" y="93906"/>
                  <a:pt x="90909" y="96985"/>
                </a:cubicBezTo>
                <a:cubicBezTo>
                  <a:pt x="92405" y="98067"/>
                  <a:pt x="94649" y="97854"/>
                  <a:pt x="96363" y="98629"/>
                </a:cubicBezTo>
                <a:cubicBezTo>
                  <a:pt x="98318" y="99512"/>
                  <a:pt x="100000" y="100820"/>
                  <a:pt x="101818" y="101916"/>
                </a:cubicBezTo>
                <a:cubicBezTo>
                  <a:pt x="102400" y="104023"/>
                  <a:pt x="104150" y="111065"/>
                  <a:pt x="105454" y="113423"/>
                </a:cubicBezTo>
                <a:cubicBezTo>
                  <a:pt x="106431" y="115190"/>
                  <a:pt x="107193" y="117374"/>
                  <a:pt x="109090" y="118354"/>
                </a:cubicBezTo>
                <a:cubicBezTo>
                  <a:pt x="112480" y="120106"/>
                  <a:pt x="116326" y="119998"/>
                  <a:pt x="120000" y="119998"/>
                </a:cubicBezTo>
              </a:path>
            </a:pathLst>
          </a:custGeom>
          <a:noFill/>
          <a:ln w="25400" cap="flat" cmpd="sng">
            <a:solidFill>
              <a:schemeClr val="dk1"/>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10" name="Shape 210"/>
          <p:cNvSpPr txBox="1"/>
          <p:nvPr/>
        </p:nvSpPr>
        <p:spPr>
          <a:xfrm rot="2950815">
            <a:off x="2939256" y="4710905"/>
            <a:ext cx="1612899" cy="36988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1800" b="0" i="0" u="none" strike="noStrike" cap="none">
                <a:solidFill>
                  <a:schemeClr val="dk1"/>
                </a:solidFill>
                <a:latin typeface="Arial"/>
                <a:ea typeface="Arial"/>
                <a:cs typeface="Arial"/>
                <a:sym typeface="Arial"/>
              </a:rPr>
              <a:t>Savannah River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381000" y="760412"/>
            <a:ext cx="5791200" cy="4603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400" b="1" i="0" u="none" strike="noStrike" cap="none" dirty="0" err="1">
                <a:solidFill>
                  <a:schemeClr val="dk1"/>
                </a:solidFill>
                <a:latin typeface="Arial"/>
                <a:ea typeface="Arial"/>
                <a:cs typeface="Arial"/>
                <a:sym typeface="Arial"/>
              </a:rPr>
              <a:t>Main</a:t>
            </a:r>
            <a:r>
              <a:rPr lang="es-UY" sz="2400" b="1" i="0" u="none" strike="noStrike" cap="none" dirty="0">
                <a:solidFill>
                  <a:schemeClr val="dk1"/>
                </a:solidFill>
                <a:latin typeface="Arial"/>
                <a:ea typeface="Arial"/>
                <a:cs typeface="Arial"/>
                <a:sym typeface="Arial"/>
              </a:rPr>
              <a:t> Ideas: </a:t>
            </a:r>
            <a:r>
              <a:rPr lang="es-UY" sz="2400" b="1" i="0" u="none" strike="noStrike" cap="none" dirty="0" err="1">
                <a:solidFill>
                  <a:schemeClr val="dk1"/>
                </a:solidFill>
                <a:latin typeface="Arial"/>
                <a:ea typeface="Arial"/>
                <a:cs typeface="Arial"/>
                <a:sym typeface="Arial"/>
              </a:rPr>
              <a:t>The</a:t>
            </a:r>
            <a:r>
              <a:rPr lang="es-UY" sz="2400" b="1" i="0" u="none" strike="noStrike" cap="none" dirty="0">
                <a:solidFill>
                  <a:schemeClr val="dk1"/>
                </a:solidFill>
                <a:latin typeface="Arial"/>
                <a:ea typeface="Arial"/>
                <a:cs typeface="Arial"/>
                <a:sym typeface="Arial"/>
              </a:rPr>
              <a:t> </a:t>
            </a:r>
            <a:r>
              <a:rPr lang="es-UY" sz="2400" b="1" i="0" u="none" strike="noStrike" cap="none" dirty="0" err="1">
                <a:solidFill>
                  <a:schemeClr val="dk1"/>
                </a:solidFill>
                <a:latin typeface="Arial"/>
                <a:ea typeface="Arial"/>
                <a:cs typeface="Arial"/>
                <a:sym typeface="Arial"/>
              </a:rPr>
              <a:t>Southern</a:t>
            </a:r>
            <a:r>
              <a:rPr lang="es-UY" sz="2400" b="1" i="0" u="none" strike="noStrike" cap="none" dirty="0">
                <a:solidFill>
                  <a:schemeClr val="dk1"/>
                </a:solidFill>
                <a:latin typeface="Arial"/>
                <a:ea typeface="Arial"/>
                <a:cs typeface="Arial"/>
                <a:sym typeface="Arial"/>
              </a:rPr>
              <a:t> </a:t>
            </a:r>
            <a:r>
              <a:rPr lang="es-UY" sz="2400" b="1" i="0" u="none" strike="noStrike" cap="none" dirty="0" err="1">
                <a:solidFill>
                  <a:schemeClr val="dk1"/>
                </a:solidFill>
                <a:latin typeface="Arial"/>
                <a:ea typeface="Arial"/>
                <a:cs typeface="Arial"/>
                <a:sym typeface="Arial"/>
              </a:rPr>
              <a:t>Colonies</a:t>
            </a:r>
            <a:endParaRPr lang="es-UY" sz="2400" b="1" i="0" u="none" strike="noStrike" cap="none" dirty="0">
              <a:solidFill>
                <a:schemeClr val="dk1"/>
              </a:solidFill>
              <a:latin typeface="Arial"/>
              <a:ea typeface="Arial"/>
              <a:cs typeface="Arial"/>
              <a:sym typeface="Arial"/>
            </a:endParaRPr>
          </a:p>
        </p:txBody>
      </p:sp>
      <p:sp>
        <p:nvSpPr>
          <p:cNvPr id="216" name="Shape 216"/>
          <p:cNvSpPr txBox="1"/>
          <p:nvPr/>
        </p:nvSpPr>
        <p:spPr>
          <a:xfrm>
            <a:off x="381000" y="1416050"/>
            <a:ext cx="8415337" cy="3970338"/>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s-UY" sz="1800" b="0" i="0" u="none" strike="noStrike" cap="none">
                <a:solidFill>
                  <a:schemeClr val="dk1"/>
                </a:solidFill>
                <a:latin typeface="Calibri"/>
                <a:ea typeface="Calibri"/>
                <a:cs typeface="Calibri"/>
                <a:sym typeface="Calibri"/>
              </a:rPr>
              <a:t>Maryland was created for Catholics by the Calvert family, but the Act of Toleration in </a:t>
            </a:r>
          </a:p>
          <a:p>
            <a:pPr marL="0" marR="0" lvl="0" indent="0" algn="l" rtl="0">
              <a:spcBef>
                <a:spcPts val="0"/>
              </a:spcBef>
              <a:buSzPct val="25000"/>
              <a:buNone/>
            </a:pPr>
            <a:r>
              <a:rPr lang="es-UY" sz="1800" b="0" i="0" u="none" strike="noStrike" cap="none">
                <a:solidFill>
                  <a:schemeClr val="dk1"/>
                </a:solidFill>
                <a:latin typeface="Calibri"/>
                <a:ea typeface="Calibri"/>
                <a:cs typeface="Calibri"/>
                <a:sym typeface="Calibri"/>
              </a:rPr>
              <a:t>      1649 allowed for all Christina s to settle there.</a:t>
            </a: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s-UY" sz="1800" b="0" i="0" u="none" strike="noStrike" cap="none">
                <a:solidFill>
                  <a:schemeClr val="dk1"/>
                </a:solidFill>
                <a:latin typeface="Calibri"/>
                <a:ea typeface="Calibri"/>
                <a:cs typeface="Calibri"/>
                <a:sym typeface="Calibri"/>
              </a:rPr>
              <a:t>A rebellion of farmers in Virginia occurred when the colonial government refused</a:t>
            </a:r>
          </a:p>
          <a:p>
            <a:pPr marL="0" marR="0" lvl="0" indent="0" algn="l" rtl="0">
              <a:spcBef>
                <a:spcPts val="0"/>
              </a:spcBef>
              <a:buSzPct val="25000"/>
              <a:buNone/>
            </a:pPr>
            <a:r>
              <a:rPr lang="es-UY" sz="1800" b="0" i="0" u="none" strike="noStrike" cap="none">
                <a:solidFill>
                  <a:schemeClr val="dk1"/>
                </a:solidFill>
                <a:latin typeface="Calibri"/>
                <a:ea typeface="Calibri"/>
                <a:cs typeface="Calibri"/>
                <a:sym typeface="Calibri"/>
              </a:rPr>
              <a:t>      to protect its citizens from danger.</a:t>
            </a: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s-UY" sz="1800" b="0" i="0" u="none" strike="noStrike" cap="none">
                <a:solidFill>
                  <a:schemeClr val="dk1"/>
                </a:solidFill>
                <a:latin typeface="Calibri"/>
                <a:ea typeface="Calibri"/>
                <a:cs typeface="Calibri"/>
                <a:sym typeface="Calibri"/>
              </a:rPr>
              <a:t>Major cash crops of the Southern colonies were tobacco, rice and indigo.</a:t>
            </a: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s-UY" sz="1800" b="0" i="0" u="none" strike="noStrike" cap="none">
                <a:solidFill>
                  <a:schemeClr val="dk1"/>
                </a:solidFill>
                <a:latin typeface="Calibri"/>
                <a:ea typeface="Calibri"/>
                <a:cs typeface="Calibri"/>
                <a:sym typeface="Calibri"/>
              </a:rPr>
              <a:t>James Oglethorpe created the colony of Georgia as a place where debtors could </a:t>
            </a:r>
          </a:p>
          <a:p>
            <a:pPr marL="0" marR="0" lvl="0" indent="0" algn="l" rtl="0">
              <a:spcBef>
                <a:spcPts val="0"/>
              </a:spcBef>
              <a:buSzPct val="25000"/>
              <a:buNone/>
            </a:pPr>
            <a:r>
              <a:rPr lang="es-UY" sz="1800" b="0" i="0" u="none" strike="noStrike" cap="none">
                <a:solidFill>
                  <a:schemeClr val="dk1"/>
                </a:solidFill>
                <a:latin typeface="Calibri"/>
                <a:ea typeface="Calibri"/>
                <a:cs typeface="Calibri"/>
                <a:sym typeface="Calibri"/>
              </a:rPr>
              <a:t>       begin a new life.</a:t>
            </a: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s-UY" sz="1800" b="0" i="0" u="none" strike="noStrike" cap="none">
                <a:solidFill>
                  <a:schemeClr val="dk1"/>
                </a:solidFill>
                <a:latin typeface="Calibri"/>
                <a:ea typeface="Calibri"/>
                <a:cs typeface="Calibri"/>
                <a:sym typeface="Calibri"/>
              </a:rPr>
              <a:t>The Southern colonies ultimately had two distinct ways of life: the tidewater region</a:t>
            </a:r>
          </a:p>
          <a:p>
            <a:pPr marL="0" marR="0" lvl="0" indent="0" algn="l" rtl="0">
              <a:spcBef>
                <a:spcPts val="0"/>
              </a:spcBef>
              <a:buSzPct val="25000"/>
              <a:buNone/>
            </a:pPr>
            <a:r>
              <a:rPr lang="es-UY" sz="1800" b="0" i="0" u="none" strike="noStrike" cap="none">
                <a:solidFill>
                  <a:schemeClr val="dk1"/>
                </a:solidFill>
                <a:latin typeface="Calibri"/>
                <a:ea typeface="Calibri"/>
                <a:cs typeface="Calibri"/>
                <a:sym typeface="Calibri"/>
              </a:rPr>
              <a:t>       where large plantations, wealthy planters and slavery prospered; and the </a:t>
            </a:r>
          </a:p>
          <a:p>
            <a:pPr marL="0" marR="0" lvl="0" indent="0" algn="l" rtl="0">
              <a:spcBef>
                <a:spcPts val="0"/>
              </a:spcBef>
              <a:buSzPct val="25000"/>
              <a:buNone/>
            </a:pPr>
            <a:r>
              <a:rPr lang="es-UY" sz="1800" b="0" i="0" u="none" strike="noStrike" cap="none">
                <a:solidFill>
                  <a:schemeClr val="dk1"/>
                </a:solidFill>
                <a:latin typeface="Calibri"/>
                <a:ea typeface="Calibri"/>
                <a:cs typeface="Calibri"/>
                <a:sym typeface="Calibri"/>
              </a:rPr>
              <a:t>       backcountry where poorer immigrant families lived a more rugged lifestyle.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914400" y="260350"/>
            <a:ext cx="3886200"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400" b="1" i="0" u="sng" strike="noStrike" cap="none">
                <a:solidFill>
                  <a:schemeClr val="dk1"/>
                </a:solidFill>
                <a:latin typeface="Verdana"/>
                <a:ea typeface="Verdana"/>
                <a:cs typeface="Verdana"/>
                <a:sym typeface="Verdana"/>
              </a:rPr>
              <a:t>Terms and People</a:t>
            </a:r>
          </a:p>
        </p:txBody>
      </p:sp>
      <p:sp>
        <p:nvSpPr>
          <p:cNvPr id="223" name="Shape 223"/>
          <p:cNvSpPr txBox="1"/>
          <p:nvPr/>
        </p:nvSpPr>
        <p:spPr>
          <a:xfrm>
            <a:off x="304800" y="946150"/>
            <a:ext cx="8458200" cy="5268913"/>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dk1"/>
              </a:buClr>
              <a:buSzPct val="100000"/>
              <a:buFont typeface="Arial"/>
              <a:buChar char="•"/>
            </a:pPr>
            <a:r>
              <a:rPr lang="es-UY" sz="2200" b="1" i="0" u="none" strike="noStrike" cap="none">
                <a:solidFill>
                  <a:schemeClr val="dk1"/>
                </a:solidFill>
                <a:latin typeface="Verdana"/>
                <a:ea typeface="Verdana"/>
                <a:cs typeface="Verdana"/>
                <a:sym typeface="Verdana"/>
              </a:rPr>
              <a:t>Nathaniel Bacon</a:t>
            </a:r>
            <a:r>
              <a:rPr lang="es-UY" sz="2200" b="0" i="0" u="none" strike="noStrike" cap="none">
                <a:solidFill>
                  <a:schemeClr val="dk1"/>
                </a:solidFill>
                <a:latin typeface="Verdana"/>
                <a:ea typeface="Verdana"/>
                <a:cs typeface="Verdana"/>
                <a:sym typeface="Verdana"/>
              </a:rPr>
              <a:t> –</a:t>
            </a:r>
          </a:p>
          <a:p>
            <a:pPr marL="228600" marR="0" lvl="0" indent="-228600" algn="l" rtl="0">
              <a:spcBef>
                <a:spcPts val="1320"/>
              </a:spcBef>
              <a:spcAft>
                <a:spcPts val="0"/>
              </a:spcAft>
              <a:buClr>
                <a:schemeClr val="dk1"/>
              </a:buClr>
              <a:buFont typeface="Arial"/>
              <a:buNone/>
            </a:pPr>
            <a:endParaRPr sz="2200" b="1" i="0" u="none" strike="noStrike" cap="none">
              <a:solidFill>
                <a:schemeClr val="dk1"/>
              </a:solidFill>
              <a:latin typeface="Verdana"/>
              <a:ea typeface="Verdana"/>
              <a:cs typeface="Verdana"/>
              <a:sym typeface="Verdana"/>
            </a:endParaRPr>
          </a:p>
          <a:p>
            <a:pPr marL="228600" marR="0" lvl="0" indent="-228600" algn="l" rtl="0">
              <a:spcBef>
                <a:spcPts val="1320"/>
              </a:spcBef>
              <a:spcAft>
                <a:spcPts val="0"/>
              </a:spcAft>
              <a:buClr>
                <a:schemeClr val="dk1"/>
              </a:buClr>
              <a:buSzPct val="100000"/>
              <a:buFont typeface="Arial"/>
              <a:buChar char="•"/>
            </a:pPr>
            <a:r>
              <a:rPr lang="es-UY" sz="2200" b="1" i="0" u="none" strike="noStrike" cap="none">
                <a:solidFill>
                  <a:schemeClr val="dk1"/>
                </a:solidFill>
                <a:latin typeface="Verdana"/>
                <a:ea typeface="Verdana"/>
                <a:cs typeface="Verdana"/>
                <a:sym typeface="Verdana"/>
              </a:rPr>
              <a:t>George &amp; Cecil Calvert </a:t>
            </a:r>
            <a:r>
              <a:rPr lang="es-UY" sz="2200" b="0" i="0" u="none" strike="noStrike" cap="none">
                <a:solidFill>
                  <a:schemeClr val="dk1"/>
                </a:solidFill>
                <a:latin typeface="Verdana"/>
                <a:ea typeface="Verdana"/>
                <a:cs typeface="Verdana"/>
                <a:sym typeface="Verdana"/>
              </a:rPr>
              <a:t>(Lord Baltimore) –</a:t>
            </a:r>
          </a:p>
          <a:p>
            <a:pPr marL="228600" marR="0" lvl="0" indent="-228600" algn="l" rtl="0">
              <a:spcBef>
                <a:spcPts val="1320"/>
              </a:spcBef>
              <a:spcAft>
                <a:spcPts val="0"/>
              </a:spcAft>
              <a:buClr>
                <a:schemeClr val="dk1"/>
              </a:buClr>
              <a:buFont typeface="Arial"/>
              <a:buNone/>
            </a:pPr>
            <a:endParaRPr sz="2200" b="1" i="0" u="none" strike="noStrike" cap="none">
              <a:solidFill>
                <a:schemeClr val="dk1"/>
              </a:solidFill>
              <a:latin typeface="Verdana"/>
              <a:ea typeface="Verdana"/>
              <a:cs typeface="Verdana"/>
              <a:sym typeface="Verdana"/>
            </a:endParaRPr>
          </a:p>
          <a:p>
            <a:pPr marL="228600" marR="0" lvl="0" indent="-228600" algn="l" rtl="0">
              <a:spcBef>
                <a:spcPts val="1320"/>
              </a:spcBef>
              <a:spcAft>
                <a:spcPts val="0"/>
              </a:spcAft>
              <a:buClr>
                <a:schemeClr val="dk1"/>
              </a:buClr>
              <a:buSzPct val="100000"/>
              <a:buFont typeface="Arial"/>
              <a:buChar char="•"/>
            </a:pPr>
            <a:r>
              <a:rPr lang="es-UY" sz="2200" b="1" i="0" u="none" strike="noStrike" cap="none">
                <a:solidFill>
                  <a:schemeClr val="dk1"/>
                </a:solidFill>
                <a:latin typeface="Verdana"/>
                <a:ea typeface="Verdana"/>
                <a:cs typeface="Verdana"/>
                <a:sym typeface="Verdana"/>
              </a:rPr>
              <a:t>Act of Toleration</a:t>
            </a:r>
            <a:r>
              <a:rPr lang="es-UY" sz="2200" b="0" i="0" u="none" strike="noStrike" cap="none">
                <a:solidFill>
                  <a:schemeClr val="dk1"/>
                </a:solidFill>
                <a:latin typeface="Verdana"/>
                <a:ea typeface="Verdana"/>
                <a:cs typeface="Verdana"/>
                <a:sym typeface="Verdana"/>
              </a:rPr>
              <a:t> – </a:t>
            </a:r>
          </a:p>
          <a:p>
            <a:pPr marL="228600" marR="0" lvl="0" indent="-228600" algn="l" rtl="0">
              <a:spcBef>
                <a:spcPts val="1320"/>
              </a:spcBef>
              <a:spcAft>
                <a:spcPts val="0"/>
              </a:spcAft>
              <a:buClr>
                <a:schemeClr val="dk1"/>
              </a:buClr>
              <a:buFont typeface="Arial"/>
              <a:buNone/>
            </a:pPr>
            <a:endParaRPr sz="2200" b="0" i="0" u="none" strike="noStrike" cap="none">
              <a:solidFill>
                <a:schemeClr val="dk1"/>
              </a:solidFill>
              <a:latin typeface="Verdana"/>
              <a:ea typeface="Verdana"/>
              <a:cs typeface="Verdana"/>
              <a:sym typeface="Verdana"/>
            </a:endParaRPr>
          </a:p>
          <a:p>
            <a:pPr marL="228600" marR="0" lvl="0" indent="-228600" algn="l" rtl="0">
              <a:spcBef>
                <a:spcPts val="1320"/>
              </a:spcBef>
              <a:spcAft>
                <a:spcPts val="0"/>
              </a:spcAft>
              <a:buClr>
                <a:schemeClr val="dk1"/>
              </a:buClr>
              <a:buSzPct val="100000"/>
              <a:buFont typeface="Arial"/>
              <a:buChar char="•"/>
            </a:pPr>
            <a:r>
              <a:rPr lang="es-UY" sz="2200" b="1" i="0" u="none" strike="noStrike" cap="none">
                <a:solidFill>
                  <a:schemeClr val="dk1"/>
                </a:solidFill>
                <a:latin typeface="Verdana"/>
                <a:ea typeface="Verdana"/>
                <a:cs typeface="Verdana"/>
                <a:sym typeface="Verdana"/>
              </a:rPr>
              <a:t>James Oglethorpe</a:t>
            </a:r>
            <a:r>
              <a:rPr lang="es-UY" sz="2200" b="0" i="0" u="none" strike="noStrike" cap="none">
                <a:solidFill>
                  <a:schemeClr val="dk1"/>
                </a:solidFill>
                <a:latin typeface="Verdana"/>
                <a:ea typeface="Verdana"/>
                <a:cs typeface="Verdana"/>
                <a:sym typeface="Verdana"/>
              </a:rPr>
              <a:t> –</a:t>
            </a:r>
          </a:p>
          <a:p>
            <a:pPr marL="228600" marR="0" lvl="0" indent="-228600" algn="l" rtl="0">
              <a:spcBef>
                <a:spcPts val="1320"/>
              </a:spcBef>
              <a:spcAft>
                <a:spcPts val="0"/>
              </a:spcAft>
              <a:buClr>
                <a:schemeClr val="dk1"/>
              </a:buClr>
              <a:buFont typeface="Arial"/>
              <a:buNone/>
            </a:pPr>
            <a:endParaRPr sz="2200" b="0" i="0" u="none" strike="noStrike" cap="none">
              <a:solidFill>
                <a:schemeClr val="dk1"/>
              </a:solidFill>
              <a:latin typeface="Verdana"/>
              <a:ea typeface="Verdana"/>
              <a:cs typeface="Verdana"/>
              <a:sym typeface="Verdana"/>
            </a:endParaRPr>
          </a:p>
          <a:p>
            <a:pPr marL="228600" marR="0" lvl="0" indent="-228600" algn="l" rtl="0">
              <a:spcBef>
                <a:spcPts val="920"/>
              </a:spcBef>
              <a:spcAft>
                <a:spcPts val="0"/>
              </a:spcAft>
              <a:buClr>
                <a:schemeClr val="dk1"/>
              </a:buClr>
              <a:buSzPct val="100000"/>
              <a:buFont typeface="Arial"/>
              <a:buChar char="•"/>
            </a:pPr>
            <a:r>
              <a:rPr lang="es-UY" sz="1400" b="1" i="0" u="none" strike="noStrike" cap="none">
                <a:solidFill>
                  <a:schemeClr val="dk1"/>
                </a:solidFill>
                <a:latin typeface="Verdana"/>
                <a:ea typeface="Verdana"/>
                <a:cs typeface="Verdana"/>
                <a:sym typeface="Verdana"/>
              </a:rPr>
              <a:t>indigo</a:t>
            </a:r>
            <a:r>
              <a:rPr lang="es-UY" sz="1400" b="0" i="0" u="none" strike="noStrike" cap="none">
                <a:solidFill>
                  <a:schemeClr val="dk1"/>
                </a:solidFill>
                <a:latin typeface="Verdana"/>
                <a:ea typeface="Verdana"/>
                <a:cs typeface="Verdana"/>
                <a:sym typeface="Verdana"/>
              </a:rPr>
              <a:t> – </a:t>
            </a:r>
          </a:p>
          <a:p>
            <a:pPr marL="228600" marR="0" lvl="0" indent="-228600" algn="l" rtl="0">
              <a:spcBef>
                <a:spcPts val="840"/>
              </a:spcBef>
              <a:spcAft>
                <a:spcPts val="0"/>
              </a:spcAft>
              <a:buClr>
                <a:schemeClr val="dk1"/>
              </a:buClr>
              <a:buSzPct val="100000"/>
              <a:buFont typeface="Arial"/>
              <a:buChar char="•"/>
            </a:pPr>
            <a:r>
              <a:rPr lang="es-UY" sz="1400" b="1" i="0" u="none" strike="noStrike" cap="none">
                <a:solidFill>
                  <a:schemeClr val="dk1"/>
                </a:solidFill>
                <a:latin typeface="Verdana"/>
                <a:ea typeface="Verdana"/>
                <a:cs typeface="Verdana"/>
                <a:sym typeface="Verdana"/>
              </a:rPr>
              <a:t>debtor </a:t>
            </a:r>
            <a:r>
              <a:rPr lang="es-UY" sz="1400" b="0" i="0" u="none" strike="noStrike" cap="none">
                <a:solidFill>
                  <a:schemeClr val="dk1"/>
                </a:solidFill>
                <a:latin typeface="Verdana"/>
                <a:ea typeface="Verdana"/>
                <a:cs typeface="Verdana"/>
                <a:sym typeface="Verdana"/>
              </a:rPr>
              <a:t>–</a:t>
            </a:r>
          </a:p>
          <a:p>
            <a:pPr marL="228600" marR="0" lvl="0" indent="-228600" algn="l" rtl="0">
              <a:spcBef>
                <a:spcPts val="840"/>
              </a:spcBef>
              <a:spcAft>
                <a:spcPts val="140"/>
              </a:spcAft>
              <a:buClr>
                <a:schemeClr val="dk1"/>
              </a:buClr>
              <a:buSzPct val="100000"/>
              <a:buFont typeface="Arial"/>
              <a:buChar char="•"/>
            </a:pPr>
            <a:r>
              <a:rPr lang="es-UY" sz="1400" b="1" i="0" u="none" strike="noStrike" cap="none">
                <a:solidFill>
                  <a:schemeClr val="dk1"/>
                </a:solidFill>
                <a:latin typeface="Verdana"/>
                <a:ea typeface="Verdana"/>
                <a:cs typeface="Verdana"/>
                <a:sym typeface="Verdana"/>
              </a:rPr>
              <a:t>plantation</a:t>
            </a:r>
            <a:r>
              <a:rPr lang="es-UY" sz="1400" b="0" i="0" u="none" strike="noStrike" cap="none">
                <a:solidFill>
                  <a:schemeClr val="dk1"/>
                </a:solidFill>
                <a:latin typeface="Verdana"/>
                <a:ea typeface="Verdana"/>
                <a:cs typeface="Verdana"/>
                <a:sym typeface="Verdana"/>
              </a:rPr>
              <a:t> –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4838701"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67301" y="853440"/>
            <a:ext cx="3962400" cy="4247317"/>
          </a:xfrm>
          <a:prstGeom prst="rect">
            <a:avLst/>
          </a:prstGeom>
          <a:noFill/>
        </p:spPr>
        <p:txBody>
          <a:bodyPr wrap="square" rtlCol="0">
            <a:spAutoFit/>
          </a:bodyPr>
          <a:lstStyle/>
          <a:p>
            <a:r>
              <a:rPr lang="en-US" sz="1800" b="1" u="sng" dirty="0" smtClean="0">
                <a:solidFill>
                  <a:srgbClr val="FF0000"/>
                </a:solidFill>
                <a:latin typeface="Bookman Old Style" panose="02050604050505020204" pitchFamily="18" charset="0"/>
              </a:rPr>
              <a:t>Do Now:</a:t>
            </a:r>
          </a:p>
          <a:p>
            <a:r>
              <a:rPr lang="en-US" sz="1800" dirty="0" smtClean="0">
                <a:latin typeface="Bookman Old Style" panose="02050604050505020204" pitchFamily="18" charset="0"/>
              </a:rPr>
              <a:t>Look at the map of the Southern Colonies. Restate and answer each question in your notebook.</a:t>
            </a:r>
          </a:p>
          <a:p>
            <a:endParaRPr lang="en-US" sz="1800" dirty="0">
              <a:latin typeface="Bookman Old Style" panose="02050604050505020204" pitchFamily="18" charset="0"/>
            </a:endParaRPr>
          </a:p>
          <a:p>
            <a:pPr marL="342900" indent="-342900">
              <a:buAutoNum type="arabicPeriod"/>
            </a:pPr>
            <a:r>
              <a:rPr lang="en-US" sz="1800" dirty="0" smtClean="0">
                <a:latin typeface="Bookman Old Style" panose="02050604050505020204" pitchFamily="18" charset="0"/>
              </a:rPr>
              <a:t>Which present-day states made up the Southern Colonies?</a:t>
            </a:r>
          </a:p>
          <a:p>
            <a:pPr marL="342900" indent="-342900">
              <a:buAutoNum type="arabicPeriod"/>
            </a:pPr>
            <a:endParaRPr lang="en-US" sz="1800" dirty="0" smtClean="0">
              <a:latin typeface="Bookman Old Style" panose="02050604050505020204" pitchFamily="18" charset="0"/>
            </a:endParaRPr>
          </a:p>
          <a:p>
            <a:pPr marL="342900" indent="-342900">
              <a:buAutoNum type="arabicPeriod"/>
            </a:pPr>
            <a:r>
              <a:rPr lang="en-US" sz="1800" dirty="0" smtClean="0">
                <a:latin typeface="Bookman Old Style" panose="02050604050505020204" pitchFamily="18" charset="0"/>
              </a:rPr>
              <a:t>How do you think the climate and landforms in this region will affect how people live?</a:t>
            </a:r>
          </a:p>
          <a:p>
            <a:pPr marL="342900" indent="-342900">
              <a:buAutoNum type="arabicPeriod"/>
            </a:pPr>
            <a:endParaRPr lang="en-US" sz="1800" dirty="0" smtClean="0">
              <a:latin typeface="Bookman Old Style" panose="02050604050505020204" pitchFamily="18" charset="0"/>
            </a:endParaRPr>
          </a:p>
          <a:p>
            <a:pPr marL="342900" indent="-342900">
              <a:buAutoNum type="arabicPeriod"/>
            </a:pPr>
            <a:r>
              <a:rPr lang="en-US" sz="1800" dirty="0" smtClean="0">
                <a:latin typeface="Bookman Old Style" panose="02050604050505020204" pitchFamily="18" charset="0"/>
              </a:rPr>
              <a:t>Why would people want to move here from Europe?</a:t>
            </a:r>
            <a:endParaRPr lang="en-US" sz="1800" dirty="0">
              <a:latin typeface="Bookman Old Style" panose="02050604050505020204" pitchFamily="18" charset="0"/>
            </a:endParaRPr>
          </a:p>
        </p:txBody>
      </p:sp>
      <p:sp>
        <p:nvSpPr>
          <p:cNvPr id="3" name="Rectangle 2"/>
          <p:cNvSpPr/>
          <p:nvPr/>
        </p:nvSpPr>
        <p:spPr>
          <a:xfrm>
            <a:off x="4457701" y="5486400"/>
            <a:ext cx="4572000" cy="738664"/>
          </a:xfrm>
          <a:prstGeom prst="rect">
            <a:avLst/>
          </a:prstGeom>
        </p:spPr>
        <p:txBody>
          <a:bodyPr>
            <a:spAutoFit/>
          </a:bodyPr>
          <a:lstStyle/>
          <a:p>
            <a:r>
              <a:rPr lang="en-US" dirty="0">
                <a:hlinkClick r:id="rId3"/>
              </a:rPr>
              <a:t>https://</a:t>
            </a:r>
            <a:r>
              <a:rPr lang="en-US" dirty="0" smtClean="0">
                <a:hlinkClick r:id="rId3"/>
              </a:rPr>
              <a:t>app.discoveryeducation.com/learn/videos/936b5575-e14f-429c-a661-b9550293f144?hasLocalHost=false</a:t>
            </a:r>
            <a:r>
              <a:rPr lang="en-US" dirty="0" smtClean="0"/>
              <a:t> </a:t>
            </a:r>
            <a:endParaRPr lang="en-US" dirty="0"/>
          </a:p>
        </p:txBody>
      </p:sp>
    </p:spTree>
    <p:extLst>
      <p:ext uri="{BB962C8B-B14F-4D97-AF65-F5344CB8AC3E}">
        <p14:creationId xmlns:p14="http://schemas.microsoft.com/office/powerpoint/2010/main" val="279377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304800" y="1524000"/>
            <a:ext cx="8610599" cy="178434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000" b="0" i="0" u="none" strike="noStrike" cap="none">
                <a:solidFill>
                  <a:schemeClr val="dk1"/>
                </a:solidFill>
                <a:latin typeface="Verdana"/>
                <a:ea typeface="Verdana"/>
                <a:cs typeface="Verdana"/>
                <a:sym typeface="Verdana"/>
              </a:rPr>
              <a:t>In 1632, </a:t>
            </a:r>
            <a:r>
              <a:rPr lang="es-UY" sz="2000" b="1" i="0" u="sng" strike="noStrike" cap="none">
                <a:solidFill>
                  <a:schemeClr val="dk1"/>
                </a:solidFill>
                <a:latin typeface="Verdana"/>
                <a:ea typeface="Verdana"/>
                <a:cs typeface="Verdana"/>
                <a:sym typeface="Verdana"/>
              </a:rPr>
              <a:t>King Charles I</a:t>
            </a:r>
            <a:r>
              <a:rPr lang="es-UY" sz="2000" b="1" i="0" u="none" strike="noStrike" cap="none">
                <a:solidFill>
                  <a:schemeClr val="dk1"/>
                </a:solidFill>
                <a:latin typeface="Verdana"/>
                <a:ea typeface="Verdana"/>
                <a:cs typeface="Verdana"/>
                <a:sym typeface="Verdana"/>
              </a:rPr>
              <a:t> </a:t>
            </a:r>
            <a:r>
              <a:rPr lang="es-UY" sz="2000" b="0" i="0" u="none" strike="noStrike" cap="none">
                <a:solidFill>
                  <a:schemeClr val="dk1"/>
                </a:solidFill>
                <a:latin typeface="Verdana"/>
                <a:ea typeface="Verdana"/>
                <a:cs typeface="Verdana"/>
                <a:sym typeface="Verdana"/>
              </a:rPr>
              <a:t>granted a charter for a new colony to </a:t>
            </a:r>
            <a:r>
              <a:rPr lang="es-UY" sz="2000" b="1" i="0" u="sng" strike="noStrike" cap="none">
                <a:solidFill>
                  <a:schemeClr val="dk1"/>
                </a:solidFill>
                <a:latin typeface="Verdana"/>
                <a:ea typeface="Verdana"/>
                <a:cs typeface="Verdana"/>
                <a:sym typeface="Verdana"/>
              </a:rPr>
              <a:t>George Calvert</a:t>
            </a:r>
            <a:r>
              <a:rPr lang="es-UY" sz="2000" b="0" i="0" u="none" strike="noStrike" cap="none">
                <a:solidFill>
                  <a:schemeClr val="dk1"/>
                </a:solidFill>
                <a:latin typeface="Verdana"/>
                <a:ea typeface="Verdana"/>
                <a:cs typeface="Verdana"/>
                <a:sym typeface="Verdana"/>
              </a:rPr>
              <a:t>, an English Catholic.  Calvert set up the colony of Maryland, where </a:t>
            </a:r>
            <a:r>
              <a:rPr lang="es-UY" sz="2000" b="1" i="0" u="sng" strike="noStrike" cap="none">
                <a:solidFill>
                  <a:schemeClr val="dk1"/>
                </a:solidFill>
                <a:latin typeface="Verdana"/>
                <a:ea typeface="Verdana"/>
                <a:cs typeface="Verdana"/>
                <a:sym typeface="Verdana"/>
              </a:rPr>
              <a:t>Catholics</a:t>
            </a:r>
            <a:r>
              <a:rPr lang="es-UY" sz="2000" b="1" i="0" u="none" strike="noStrike" cap="none">
                <a:solidFill>
                  <a:schemeClr val="dk1"/>
                </a:solidFill>
                <a:latin typeface="Verdana"/>
                <a:ea typeface="Verdana"/>
                <a:cs typeface="Verdana"/>
                <a:sym typeface="Verdana"/>
              </a:rPr>
              <a:t> </a:t>
            </a:r>
            <a:r>
              <a:rPr lang="es-UY" sz="2000" b="0" i="0" u="none" strike="noStrike" cap="none">
                <a:solidFill>
                  <a:schemeClr val="dk1"/>
                </a:solidFill>
                <a:latin typeface="Verdana"/>
                <a:ea typeface="Verdana"/>
                <a:cs typeface="Verdana"/>
                <a:sym typeface="Verdana"/>
              </a:rPr>
              <a:t>could live free of </a:t>
            </a:r>
            <a:r>
              <a:rPr lang="es-UY" sz="2000" b="1" i="0" u="sng" strike="noStrike" cap="none">
                <a:solidFill>
                  <a:schemeClr val="dk1"/>
                </a:solidFill>
                <a:latin typeface="Verdana"/>
                <a:ea typeface="Verdana"/>
                <a:cs typeface="Verdana"/>
                <a:sym typeface="Verdana"/>
              </a:rPr>
              <a:t>the persecution they suffered from in England</a:t>
            </a:r>
            <a:r>
              <a:rPr lang="es-UY" sz="2000" b="1" i="0" u="none" strike="noStrike" cap="none">
                <a:solidFill>
                  <a:schemeClr val="dk1"/>
                </a:solidFill>
                <a:latin typeface="Verdana"/>
                <a:ea typeface="Verdana"/>
                <a:cs typeface="Verdana"/>
                <a:sym typeface="Verdana"/>
              </a:rPr>
              <a:t>.</a:t>
            </a:r>
          </a:p>
          <a:p>
            <a:pPr marL="0" marR="0" lvl="0" indent="0" algn="l" rtl="0">
              <a:spcBef>
                <a:spcPts val="1000"/>
              </a:spcBef>
              <a:buClr>
                <a:schemeClr val="dk1"/>
              </a:buClr>
              <a:buFont typeface="Arial"/>
              <a:buNone/>
            </a:pPr>
            <a:endParaRPr sz="2000" b="1" i="0" u="none" strike="noStrike" cap="none">
              <a:solidFill>
                <a:schemeClr val="dk1"/>
              </a:solidFill>
              <a:latin typeface="Verdana"/>
              <a:ea typeface="Verdana"/>
              <a:cs typeface="Verdana"/>
              <a:sym typeface="Verdana"/>
            </a:endParaRPr>
          </a:p>
        </p:txBody>
      </p:sp>
      <p:sp>
        <p:nvSpPr>
          <p:cNvPr id="101" name="Shape 101"/>
          <p:cNvSpPr txBox="1"/>
          <p:nvPr/>
        </p:nvSpPr>
        <p:spPr>
          <a:xfrm>
            <a:off x="3179763" y="990600"/>
            <a:ext cx="2374899" cy="523874"/>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2800" b="1" i="0" u="none" strike="noStrike" cap="none">
                <a:solidFill>
                  <a:schemeClr val="dk1"/>
                </a:solidFill>
                <a:latin typeface="Verdana"/>
                <a:ea typeface="Verdana"/>
                <a:cs typeface="Verdana"/>
                <a:sym typeface="Verdana"/>
              </a:rPr>
              <a:t>Maryland</a:t>
            </a:r>
          </a:p>
        </p:txBody>
      </p:sp>
      <p:sp>
        <p:nvSpPr>
          <p:cNvPr id="102" name="Shape 102"/>
          <p:cNvSpPr txBox="1"/>
          <p:nvPr/>
        </p:nvSpPr>
        <p:spPr>
          <a:xfrm>
            <a:off x="1371600" y="76200"/>
            <a:ext cx="6950074" cy="12001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400" b="1" i="0" u="none" strike="noStrike" cap="none">
                <a:solidFill>
                  <a:schemeClr val="dk1"/>
                </a:solidFill>
                <a:latin typeface="Verdana"/>
                <a:ea typeface="Verdana"/>
                <a:cs typeface="Verdana"/>
                <a:sym typeface="Verdana"/>
              </a:rPr>
              <a:t>What factors influenced the development of the Southern Colonies?</a:t>
            </a:r>
          </a:p>
        </p:txBody>
      </p:sp>
      <p:pic>
        <p:nvPicPr>
          <p:cNvPr id="103" name="Shape 103" descr="SFQ_icon.jpg"/>
          <p:cNvPicPr preferRelativeResize="0"/>
          <p:nvPr/>
        </p:nvPicPr>
        <p:blipFill rotWithShape="1">
          <a:blip r:embed="rId3">
            <a:alphaModFix/>
          </a:blip>
          <a:srcRect/>
          <a:stretch/>
        </p:blipFill>
        <p:spPr>
          <a:xfrm>
            <a:off x="457200" y="131763"/>
            <a:ext cx="762000" cy="771524"/>
          </a:xfrm>
          <a:prstGeom prst="rect">
            <a:avLst/>
          </a:prstGeom>
          <a:noFill/>
          <a:ln>
            <a:noFill/>
          </a:ln>
        </p:spPr>
      </p:pic>
      <p:sp>
        <p:nvSpPr>
          <p:cNvPr id="104" name="Shape 104"/>
          <p:cNvSpPr txBox="1"/>
          <p:nvPr/>
        </p:nvSpPr>
        <p:spPr>
          <a:xfrm>
            <a:off x="307975" y="3048000"/>
            <a:ext cx="8378824" cy="224631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000" b="0" i="0" u="none" strike="noStrike" cap="none">
                <a:solidFill>
                  <a:schemeClr val="dk1"/>
                </a:solidFill>
                <a:latin typeface="Verdana"/>
                <a:ea typeface="Verdana"/>
                <a:cs typeface="Verdana"/>
                <a:sym typeface="Verdana"/>
              </a:rPr>
              <a:t>When Calvert died, his son </a:t>
            </a:r>
            <a:r>
              <a:rPr lang="es-UY" sz="2000" b="1" i="0" u="sng" strike="noStrike" cap="none">
                <a:solidFill>
                  <a:schemeClr val="dk1"/>
                </a:solidFill>
                <a:latin typeface="Verdana"/>
                <a:ea typeface="Verdana"/>
                <a:cs typeface="Verdana"/>
                <a:sym typeface="Verdana"/>
              </a:rPr>
              <a:t>Cecil</a:t>
            </a:r>
            <a:r>
              <a:rPr lang="es-UY" sz="2000" b="0" i="0" u="none" strike="noStrike" cap="none">
                <a:solidFill>
                  <a:schemeClr val="dk1"/>
                </a:solidFill>
                <a:latin typeface="Verdana"/>
                <a:ea typeface="Verdana"/>
                <a:cs typeface="Verdana"/>
                <a:sym typeface="Verdana"/>
              </a:rPr>
              <a:t>, also known as </a:t>
            </a:r>
          </a:p>
          <a:p>
            <a:pPr marL="0" marR="0" lvl="0" indent="0" algn="l" rtl="0">
              <a:spcBef>
                <a:spcPts val="0"/>
              </a:spcBef>
              <a:buClr>
                <a:schemeClr val="dk1"/>
              </a:buClr>
              <a:buSzPct val="25000"/>
              <a:buFont typeface="Arial"/>
              <a:buNone/>
            </a:pPr>
            <a:r>
              <a:rPr lang="es-UY" sz="2000" b="1" i="0" u="sng" strike="noStrike" cap="none">
                <a:solidFill>
                  <a:schemeClr val="dk1"/>
                </a:solidFill>
                <a:latin typeface="Verdana"/>
                <a:ea typeface="Verdana"/>
                <a:cs typeface="Verdana"/>
                <a:sym typeface="Verdana"/>
              </a:rPr>
              <a:t>Lord Baltimore </a:t>
            </a:r>
            <a:r>
              <a:rPr lang="es-UY" sz="2000" b="0" i="0" u="none" strike="noStrike" cap="none">
                <a:solidFill>
                  <a:schemeClr val="dk1"/>
                </a:solidFill>
                <a:latin typeface="Verdana"/>
                <a:ea typeface="Verdana"/>
                <a:cs typeface="Verdana"/>
                <a:sym typeface="Verdana"/>
              </a:rPr>
              <a:t>, took over the colony.</a:t>
            </a:r>
          </a:p>
          <a:p>
            <a:pPr marL="0" marR="0" lvl="0" indent="0" algn="l" rtl="0">
              <a:lnSpc>
                <a:spcPct val="150000"/>
              </a:lnSpc>
              <a:spcBef>
                <a:spcPts val="1000"/>
              </a:spcBef>
              <a:buClr>
                <a:schemeClr val="dk1"/>
              </a:buClr>
              <a:buSzPct val="25000"/>
              <a:buFont typeface="Arial"/>
              <a:buNone/>
            </a:pPr>
            <a:r>
              <a:rPr lang="es-UY" sz="2000" b="0" i="0" u="none" strike="noStrike" cap="none">
                <a:solidFill>
                  <a:schemeClr val="dk1"/>
                </a:solidFill>
                <a:latin typeface="Verdana"/>
                <a:ea typeface="Verdana"/>
                <a:cs typeface="Verdana"/>
                <a:sym typeface="Verdana"/>
              </a:rPr>
              <a:t>Soon there was tension between Protestants and Catholics, and Lord Baltimore </a:t>
            </a:r>
            <a:r>
              <a:rPr lang="es-UY" sz="2000" b="1" i="0" u="sng" strike="noStrike" cap="none">
                <a:solidFill>
                  <a:schemeClr val="dk1"/>
                </a:solidFill>
                <a:latin typeface="Verdana"/>
                <a:ea typeface="Verdana"/>
                <a:cs typeface="Verdana"/>
                <a:sym typeface="Verdana"/>
              </a:rPr>
              <a:t>feared Catholics would lose rights.</a:t>
            </a:r>
          </a:p>
          <a:p>
            <a:pPr marL="0" marR="0" lvl="0" indent="0" algn="l" rtl="0">
              <a:spcBef>
                <a:spcPts val="1000"/>
              </a:spcBef>
              <a:buClr>
                <a:schemeClr val="dk1"/>
              </a:buClr>
              <a:buFont typeface="Arial"/>
              <a:buNone/>
            </a:pPr>
            <a:endParaRPr sz="2000" b="1" i="0" u="none" strike="noStrike" cap="none">
              <a:solidFill>
                <a:schemeClr val="dk1"/>
              </a:solidFill>
              <a:latin typeface="Verdana"/>
              <a:ea typeface="Verdana"/>
              <a:cs typeface="Verdana"/>
              <a:sym typeface="Verdana"/>
            </a:endParaRPr>
          </a:p>
        </p:txBody>
      </p:sp>
      <p:sp>
        <p:nvSpPr>
          <p:cNvPr id="105" name="Shape 105"/>
          <p:cNvSpPr txBox="1"/>
          <p:nvPr/>
        </p:nvSpPr>
        <p:spPr>
          <a:xfrm>
            <a:off x="1905000" y="4830762"/>
            <a:ext cx="7010400" cy="1322386"/>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000" b="0" i="0" u="none" strike="noStrike" cap="none">
                <a:solidFill>
                  <a:schemeClr val="dk1"/>
                </a:solidFill>
                <a:latin typeface="Verdana"/>
                <a:ea typeface="Verdana"/>
                <a:cs typeface="Verdana"/>
                <a:sym typeface="Verdana"/>
              </a:rPr>
              <a:t>In 1649, he convinced Maryland’s assembly to pass the </a:t>
            </a:r>
            <a:r>
              <a:rPr lang="es-UY" sz="2000" b="1" i="0" u="none" strike="noStrike" cap="none">
                <a:solidFill>
                  <a:schemeClr val="dk1"/>
                </a:solidFill>
                <a:latin typeface="Verdana"/>
                <a:ea typeface="Verdana"/>
                <a:cs typeface="Verdana"/>
                <a:sym typeface="Verdana"/>
              </a:rPr>
              <a:t>Act of Toleration</a:t>
            </a:r>
            <a:r>
              <a:rPr lang="es-UY" sz="2000" b="0" i="0" u="none" strike="noStrike" cap="none">
                <a:solidFill>
                  <a:schemeClr val="dk1"/>
                </a:solidFill>
                <a:latin typeface="Verdana"/>
                <a:ea typeface="Verdana"/>
                <a:cs typeface="Verdana"/>
                <a:sym typeface="Verdana"/>
              </a:rPr>
              <a:t>, </a:t>
            </a:r>
            <a:r>
              <a:rPr lang="es-UY" sz="2000" b="1" i="0" u="sng" strike="noStrike" cap="none">
                <a:solidFill>
                  <a:schemeClr val="dk1"/>
                </a:solidFill>
                <a:latin typeface="Verdana"/>
                <a:ea typeface="Verdana"/>
                <a:cs typeface="Verdana"/>
                <a:sym typeface="Verdana"/>
              </a:rPr>
              <a:t>which welcomed all Christians and gave adult male Christians the right to vote. </a:t>
            </a:r>
          </a:p>
        </p:txBody>
      </p:sp>
      <p:sp>
        <p:nvSpPr>
          <p:cNvPr id="106" name="Shape 106"/>
          <p:cNvSpPr/>
          <p:nvPr/>
        </p:nvSpPr>
        <p:spPr>
          <a:xfrm rot="-959086">
            <a:off x="542924" y="5053012"/>
            <a:ext cx="1166812" cy="1081086"/>
          </a:xfrm>
          <a:prstGeom prst="star5">
            <a:avLst>
              <a:gd name="adj" fmla="val 19098"/>
              <a:gd name="hf" fmla="val 105146"/>
              <a:gd name="vf" fmla="val 110557"/>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Shape 107"/>
          <p:cNvSpPr txBox="1"/>
          <p:nvPr/>
        </p:nvSpPr>
        <p:spPr>
          <a:xfrm>
            <a:off x="790575" y="5383212"/>
            <a:ext cx="762000" cy="523874"/>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1400" b="1" i="0" u="none" strike="noStrike" cap="none">
                <a:solidFill>
                  <a:schemeClr val="dk1"/>
                </a:solidFill>
                <a:latin typeface="Calibri"/>
                <a:ea typeface="Calibri"/>
                <a:cs typeface="Calibri"/>
                <a:sym typeface="Calibri"/>
              </a:rPr>
              <a:t>Key 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0" end="0"/>
                                            </p:txEl>
                                          </p:spTgt>
                                        </p:tgtEl>
                                        <p:attrNameLst>
                                          <p:attrName>style.visibility</p:attrName>
                                        </p:attrNameLst>
                                      </p:cBhvr>
                                      <p:to>
                                        <p:strVal val="visible"/>
                                      </p:to>
                                    </p:set>
                                    <p:animEffect transition="in" filter="fade">
                                      <p:cBhvr>
                                        <p:cTn id="12" dur="500"/>
                                        <p:tgtEl>
                                          <p:spTgt spid="1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1" end="1"/>
                                            </p:txEl>
                                          </p:spTgt>
                                        </p:tgtEl>
                                        <p:attrNameLst>
                                          <p:attrName>style.visibility</p:attrName>
                                        </p:attrNameLst>
                                      </p:cBhvr>
                                      <p:to>
                                        <p:strVal val="visible"/>
                                      </p:to>
                                    </p:set>
                                    <p:animEffect transition="in" filter="fade">
                                      <p:cBhvr>
                                        <p:cTn id="17" dur="500"/>
                                        <p:tgtEl>
                                          <p:spTgt spid="1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xEl>
                                              <p:pRg st="2" end="2"/>
                                            </p:txEl>
                                          </p:spTgt>
                                        </p:tgtEl>
                                        <p:attrNameLst>
                                          <p:attrName>style.visibility</p:attrName>
                                        </p:attrNameLst>
                                      </p:cBhvr>
                                      <p:to>
                                        <p:strVal val="visible"/>
                                      </p:to>
                                    </p:set>
                                    <p:animEffect transition="in" filter="fade">
                                      <p:cBhvr>
                                        <p:cTn id="22" dur="500"/>
                                        <p:tgtEl>
                                          <p:spTgt spid="1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xEl>
                                              <p:pRg st="3" end="3"/>
                                            </p:txEl>
                                          </p:spTgt>
                                        </p:tgtEl>
                                        <p:attrNameLst>
                                          <p:attrName>style.visibility</p:attrName>
                                        </p:attrNameLst>
                                      </p:cBhvr>
                                      <p:to>
                                        <p:strVal val="visible"/>
                                      </p:to>
                                    </p:set>
                                    <p:animEffect transition="in" filter="fade">
                                      <p:cBhvr>
                                        <p:cTn id="27" dur="500"/>
                                        <p:tgtEl>
                                          <p:spTgt spid="1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7"/>
                                        </p:tgtEl>
                                        <p:attrNameLst>
                                          <p:attrName>style.visibility</p:attrName>
                                        </p:attrNameLst>
                                      </p:cBhvr>
                                      <p:to>
                                        <p:strVal val="visible"/>
                                      </p:to>
                                    </p:set>
                                    <p:anim calcmode="lin" valueType="num">
                                      <p:cBhvr additive="base">
                                        <p:cTn id="32" dur="500"/>
                                        <p:tgtEl>
                                          <p:spTgt spid="107"/>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additive="base">
                                        <p:cTn id="35" dur="500"/>
                                        <p:tgtEl>
                                          <p:spTgt spid="106"/>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additive="base">
                                        <p:cTn id="38" dur="500"/>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59560"/>
            <a:ext cx="7086600" cy="503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43656"/>
            <a:ext cx="8458200" cy="1384995"/>
          </a:xfrm>
          <a:prstGeom prst="rect">
            <a:avLst/>
          </a:prstGeom>
        </p:spPr>
        <p:txBody>
          <a:bodyPr wrap="square">
            <a:spAutoFit/>
          </a:bodyPr>
          <a:lstStyle/>
          <a:p>
            <a:pPr algn="ctr"/>
            <a:r>
              <a:rPr lang="en-US" sz="2400" u="sng" dirty="0" smtClean="0">
                <a:solidFill>
                  <a:srgbClr val="C00000"/>
                </a:solidFill>
                <a:latin typeface="Bookman Old Style" panose="02050604050505020204" pitchFamily="18" charset="0"/>
              </a:rPr>
              <a:t>Do Now</a:t>
            </a:r>
            <a:r>
              <a:rPr lang="en-US" sz="2000" i="1" dirty="0" smtClean="0">
                <a:solidFill>
                  <a:srgbClr val="C00000"/>
                </a:solidFill>
                <a:latin typeface="Bookman Old Style" panose="02050604050505020204" pitchFamily="18" charset="0"/>
              </a:rPr>
              <a:t>: “Founding </a:t>
            </a:r>
            <a:r>
              <a:rPr lang="en-US" sz="2000" i="1" dirty="0">
                <a:solidFill>
                  <a:srgbClr val="C00000"/>
                </a:solidFill>
                <a:latin typeface="Bookman Old Style" panose="02050604050505020204" pitchFamily="18" charset="0"/>
              </a:rPr>
              <a:t>of </a:t>
            </a:r>
            <a:r>
              <a:rPr lang="en-US" sz="2000" i="1" dirty="0" smtClean="0">
                <a:solidFill>
                  <a:srgbClr val="C00000"/>
                </a:solidFill>
                <a:latin typeface="Bookman Old Style" panose="02050604050505020204" pitchFamily="18" charset="0"/>
              </a:rPr>
              <a:t>Maryland”</a:t>
            </a:r>
            <a:r>
              <a:rPr lang="en-US" sz="2000" dirty="0" smtClean="0">
                <a:solidFill>
                  <a:srgbClr val="C00000"/>
                </a:solidFill>
                <a:latin typeface="Bookman Old Style" panose="02050604050505020204" pitchFamily="18" charset="0"/>
              </a:rPr>
              <a:t>,1853</a:t>
            </a:r>
            <a:r>
              <a:rPr lang="en-US" sz="2000" dirty="0">
                <a:solidFill>
                  <a:srgbClr val="C00000"/>
                </a:solidFill>
                <a:latin typeface="Bookman Old Style" panose="02050604050505020204" pitchFamily="18" charset="0"/>
              </a:rPr>
              <a:t> </a:t>
            </a:r>
            <a:endParaRPr lang="en-US" sz="2000" dirty="0" smtClean="0">
              <a:solidFill>
                <a:srgbClr val="C00000"/>
              </a:solidFill>
              <a:latin typeface="Bookman Old Style" panose="02050604050505020204" pitchFamily="18" charset="0"/>
            </a:endParaRPr>
          </a:p>
          <a:p>
            <a:pPr algn="ctr"/>
            <a:r>
              <a:rPr lang="en-US" sz="2000" dirty="0" smtClean="0">
                <a:solidFill>
                  <a:srgbClr val="C00000"/>
                </a:solidFill>
                <a:latin typeface="Bookman Old Style" panose="02050604050505020204" pitchFamily="18" charset="0"/>
              </a:rPr>
              <a:t>Tompkins </a:t>
            </a:r>
            <a:r>
              <a:rPr lang="en-US" sz="2000" dirty="0">
                <a:solidFill>
                  <a:srgbClr val="C00000"/>
                </a:solidFill>
                <a:latin typeface="Bookman Old Style" panose="02050604050505020204" pitchFamily="18" charset="0"/>
              </a:rPr>
              <a:t>Harrison Matteson (1813-1884) </a:t>
            </a:r>
            <a:br>
              <a:rPr lang="en-US" sz="2000" dirty="0">
                <a:solidFill>
                  <a:srgbClr val="C00000"/>
                </a:solidFill>
                <a:latin typeface="Bookman Old Style" panose="02050604050505020204" pitchFamily="18" charset="0"/>
              </a:rPr>
            </a:br>
            <a:r>
              <a:rPr lang="en-US" sz="4000" dirty="0">
                <a:latin typeface="Bookman Old Style" panose="02050604050505020204" pitchFamily="18" charset="0"/>
              </a:rPr>
              <a:t> </a:t>
            </a:r>
          </a:p>
        </p:txBody>
      </p:sp>
      <p:sp>
        <p:nvSpPr>
          <p:cNvPr id="3" name="TextBox 2"/>
          <p:cNvSpPr txBox="1"/>
          <p:nvPr/>
        </p:nvSpPr>
        <p:spPr>
          <a:xfrm>
            <a:off x="50800" y="785336"/>
            <a:ext cx="8864600" cy="830997"/>
          </a:xfrm>
          <a:prstGeom prst="rect">
            <a:avLst/>
          </a:prstGeom>
          <a:noFill/>
        </p:spPr>
        <p:txBody>
          <a:bodyPr wrap="square" rtlCol="0">
            <a:spAutoFit/>
          </a:bodyPr>
          <a:lstStyle/>
          <a:p>
            <a:r>
              <a:rPr lang="en-US" sz="1600" dirty="0" smtClean="0">
                <a:latin typeface="Bookman Old Style" panose="02050604050505020204" pitchFamily="18" charset="0"/>
              </a:rPr>
              <a:t>The title of the painting is “The Founding of Maryland”.  However, many historians argue the artist was portraying another very important aspect of the Maryland colony.  What could that be? Why is it important?</a:t>
            </a:r>
            <a:endParaRPr lang="en-US" sz="1600" dirty="0">
              <a:latin typeface="Bookman Old Style" panose="02050604050505020204" pitchFamily="18" charset="0"/>
            </a:endParaRPr>
          </a:p>
        </p:txBody>
      </p:sp>
    </p:spTree>
    <p:extLst>
      <p:ext uri="{BB962C8B-B14F-4D97-AF65-F5344CB8AC3E}">
        <p14:creationId xmlns:p14="http://schemas.microsoft.com/office/powerpoint/2010/main" val="1904929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3348037" y="304800"/>
            <a:ext cx="2376487" cy="523874"/>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2800" b="1" i="0" u="none" strike="noStrike" cap="none">
                <a:solidFill>
                  <a:schemeClr val="dk1"/>
                </a:solidFill>
                <a:latin typeface="Verdana"/>
                <a:ea typeface="Verdana"/>
                <a:cs typeface="Verdana"/>
                <a:sym typeface="Verdana"/>
              </a:rPr>
              <a:t>Virginia</a:t>
            </a:r>
          </a:p>
        </p:txBody>
      </p:sp>
      <p:sp>
        <p:nvSpPr>
          <p:cNvPr id="113" name="Shape 113"/>
          <p:cNvSpPr txBox="1"/>
          <p:nvPr/>
        </p:nvSpPr>
        <p:spPr>
          <a:xfrm>
            <a:off x="298450" y="849312"/>
            <a:ext cx="8610599" cy="9683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1900" b="0" i="0" u="none" strike="noStrike" cap="none">
                <a:solidFill>
                  <a:schemeClr val="dk1"/>
                </a:solidFill>
                <a:latin typeface="Verdana"/>
                <a:ea typeface="Verdana"/>
                <a:cs typeface="Verdana"/>
                <a:sym typeface="Verdana"/>
              </a:rPr>
              <a:t>Virginia’s history began with Jamestown in 1607. Since then, the colony grew around the original settlement. </a:t>
            </a:r>
            <a:r>
              <a:rPr lang="es-UY" sz="1900" b="1" i="0" u="sng" strike="noStrike" cap="none">
                <a:solidFill>
                  <a:schemeClr val="dk1"/>
                </a:solidFill>
                <a:latin typeface="Verdana"/>
                <a:ea typeface="Verdana"/>
                <a:cs typeface="Verdana"/>
                <a:sym typeface="Verdana"/>
              </a:rPr>
              <a:t>Tobacco</a:t>
            </a:r>
            <a:r>
              <a:rPr lang="es-UY" sz="1900" b="0" i="0" u="none" strike="noStrike" cap="none">
                <a:solidFill>
                  <a:schemeClr val="dk1"/>
                </a:solidFill>
                <a:latin typeface="Verdana"/>
                <a:ea typeface="Verdana"/>
                <a:cs typeface="Verdana"/>
                <a:sym typeface="Verdana"/>
              </a:rPr>
              <a:t> quickly became the colony’s </a:t>
            </a:r>
            <a:r>
              <a:rPr lang="es-UY" sz="1900" b="1" i="0" u="sng" strike="noStrike" cap="none">
                <a:solidFill>
                  <a:schemeClr val="dk1"/>
                </a:solidFill>
                <a:latin typeface="Verdana"/>
                <a:ea typeface="Verdana"/>
                <a:cs typeface="Verdana"/>
                <a:sym typeface="Verdana"/>
              </a:rPr>
              <a:t>cash crop</a:t>
            </a:r>
            <a:r>
              <a:rPr lang="es-UY" sz="1900" b="0" i="0" u="none" strike="noStrike" cap="none">
                <a:solidFill>
                  <a:schemeClr val="dk1"/>
                </a:solidFill>
                <a:latin typeface="Verdana"/>
                <a:ea typeface="Verdana"/>
                <a:cs typeface="Verdana"/>
                <a:sym typeface="Verdana"/>
              </a:rPr>
              <a:t>.  </a:t>
            </a:r>
          </a:p>
        </p:txBody>
      </p:sp>
      <p:sp>
        <p:nvSpPr>
          <p:cNvPr id="114" name="Shape 114"/>
          <p:cNvSpPr txBox="1"/>
          <p:nvPr/>
        </p:nvSpPr>
        <p:spPr>
          <a:xfrm>
            <a:off x="298450" y="1882775"/>
            <a:ext cx="8610599" cy="12620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1900" b="0" i="0" u="none" strike="noStrike" cap="none" dirty="0" err="1">
                <a:solidFill>
                  <a:schemeClr val="dk1"/>
                </a:solidFill>
                <a:latin typeface="Verdana"/>
                <a:ea typeface="Verdana"/>
                <a:cs typeface="Verdana"/>
                <a:sym typeface="Verdana"/>
              </a:rPr>
              <a:t>Violence</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broke</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out</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between</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farmers</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who</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wanted</a:t>
            </a:r>
            <a:r>
              <a:rPr lang="es-UY" sz="1900" b="0" i="0" u="none" strike="noStrike" cap="none" dirty="0">
                <a:solidFill>
                  <a:schemeClr val="dk1"/>
                </a:solidFill>
                <a:latin typeface="Verdana"/>
                <a:ea typeface="Verdana"/>
                <a:cs typeface="Verdana"/>
                <a:sym typeface="Verdana"/>
              </a:rPr>
              <a:t> more </a:t>
            </a:r>
            <a:r>
              <a:rPr lang="es-UY" sz="1900" b="0" i="0" u="none" strike="noStrike" cap="none" dirty="0" err="1">
                <a:solidFill>
                  <a:schemeClr val="dk1"/>
                </a:solidFill>
                <a:latin typeface="Verdana"/>
                <a:ea typeface="Verdana"/>
                <a:cs typeface="Verdana"/>
                <a:sym typeface="Verdana"/>
              </a:rPr>
              <a:t>space</a:t>
            </a:r>
            <a:r>
              <a:rPr lang="es-UY" sz="1900" b="0" i="0" u="none" strike="noStrike" cap="none" dirty="0">
                <a:solidFill>
                  <a:schemeClr val="dk1"/>
                </a:solidFill>
                <a:latin typeface="Verdana"/>
                <a:ea typeface="Verdana"/>
                <a:cs typeface="Verdana"/>
                <a:sym typeface="Verdana"/>
              </a:rPr>
              <a:t> to </a:t>
            </a:r>
            <a:r>
              <a:rPr lang="es-UY" sz="1900" b="0" i="0" u="none" strike="noStrike" cap="none" dirty="0" err="1">
                <a:solidFill>
                  <a:schemeClr val="dk1"/>
                </a:solidFill>
                <a:latin typeface="Verdana"/>
                <a:ea typeface="Verdana"/>
                <a:cs typeface="Verdana"/>
                <a:sym typeface="Verdana"/>
              </a:rPr>
              <a:t>plant</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tobacco</a:t>
            </a:r>
            <a:r>
              <a:rPr lang="es-UY" sz="1900" b="0" i="0" u="none" strike="noStrike" cap="none" dirty="0">
                <a:solidFill>
                  <a:schemeClr val="dk1"/>
                </a:solidFill>
                <a:latin typeface="Verdana"/>
                <a:ea typeface="Verdana"/>
                <a:cs typeface="Verdana"/>
                <a:sym typeface="Verdana"/>
              </a:rPr>
              <a:t> and </a:t>
            </a:r>
            <a:r>
              <a:rPr lang="es-UY" sz="1900" b="0" i="0" u="none" strike="noStrike" cap="none" dirty="0" err="1">
                <a:solidFill>
                  <a:schemeClr val="dk1"/>
                </a:solidFill>
                <a:latin typeface="Verdana"/>
                <a:ea typeface="Verdana"/>
                <a:cs typeface="Verdana"/>
                <a:sym typeface="Verdana"/>
              </a:rPr>
              <a:t>Native</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Americans</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trying</a:t>
            </a:r>
            <a:r>
              <a:rPr lang="es-UY" sz="1900" b="0" i="0" u="none" strike="noStrike" cap="none" dirty="0">
                <a:solidFill>
                  <a:schemeClr val="dk1"/>
                </a:solidFill>
                <a:latin typeface="Verdana"/>
                <a:ea typeface="Verdana"/>
                <a:cs typeface="Verdana"/>
                <a:sym typeface="Verdana"/>
              </a:rPr>
              <a:t> to </a:t>
            </a:r>
            <a:r>
              <a:rPr lang="es-UY" sz="1900" b="0" i="0" u="none" strike="noStrike" cap="none" dirty="0" err="1">
                <a:solidFill>
                  <a:schemeClr val="dk1"/>
                </a:solidFill>
                <a:latin typeface="Verdana"/>
                <a:ea typeface="Verdana"/>
                <a:cs typeface="Verdana"/>
                <a:sym typeface="Verdana"/>
              </a:rPr>
              <a:t>defend</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their</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land</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When</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settlers</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received</a:t>
            </a:r>
            <a:r>
              <a:rPr lang="es-UY" sz="1900" b="0" i="0" u="none" strike="noStrike" cap="none" dirty="0">
                <a:solidFill>
                  <a:schemeClr val="dk1"/>
                </a:solidFill>
                <a:latin typeface="Verdana"/>
                <a:ea typeface="Verdana"/>
                <a:cs typeface="Verdana"/>
                <a:sym typeface="Verdana"/>
              </a:rPr>
              <a:t> no </a:t>
            </a:r>
            <a:r>
              <a:rPr lang="es-UY" sz="1900" b="0" i="0" u="none" strike="noStrike" cap="none" dirty="0" err="1">
                <a:solidFill>
                  <a:schemeClr val="dk1"/>
                </a:solidFill>
                <a:latin typeface="Verdana"/>
                <a:ea typeface="Verdana"/>
                <a:cs typeface="Verdana"/>
                <a:sym typeface="Verdana"/>
              </a:rPr>
              <a:t>help</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from</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Virginia’s</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government</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they</a:t>
            </a:r>
            <a:r>
              <a:rPr lang="es-UY" sz="1900" b="0" i="0" u="none" strike="noStrike" cap="none" dirty="0">
                <a:solidFill>
                  <a:schemeClr val="dk1"/>
                </a:solidFill>
                <a:latin typeface="Verdana"/>
                <a:ea typeface="Verdana"/>
                <a:cs typeface="Verdana"/>
                <a:sym typeface="Verdana"/>
              </a:rPr>
              <a:t> </a:t>
            </a:r>
            <a:r>
              <a:rPr lang="es-UY" sz="1900" b="0" i="0" u="none" strike="noStrike" cap="none" dirty="0" err="1">
                <a:solidFill>
                  <a:schemeClr val="dk1"/>
                </a:solidFill>
                <a:latin typeface="Verdana"/>
                <a:ea typeface="Verdana"/>
                <a:cs typeface="Verdana"/>
                <a:sym typeface="Verdana"/>
              </a:rPr>
              <a:t>rebelled</a:t>
            </a:r>
            <a:r>
              <a:rPr lang="es-UY" sz="1900" b="0" i="0" u="none" strike="noStrike" cap="none" dirty="0">
                <a:solidFill>
                  <a:schemeClr val="dk1"/>
                </a:solidFill>
                <a:latin typeface="Verdana"/>
                <a:ea typeface="Verdana"/>
                <a:cs typeface="Verdana"/>
                <a:sym typeface="Verdana"/>
              </a:rPr>
              <a:t>.</a:t>
            </a:r>
          </a:p>
        </p:txBody>
      </p:sp>
      <p:sp>
        <p:nvSpPr>
          <p:cNvPr id="115" name="Shape 115"/>
          <p:cNvSpPr/>
          <p:nvPr/>
        </p:nvSpPr>
        <p:spPr>
          <a:xfrm rot="-959086">
            <a:off x="355600" y="5016500"/>
            <a:ext cx="1166812" cy="1081088"/>
          </a:xfrm>
          <a:prstGeom prst="star5">
            <a:avLst>
              <a:gd name="adj" fmla="val 19098"/>
              <a:gd name="hf" fmla="val 105146"/>
              <a:gd name="vf" fmla="val 110557"/>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Shape 116"/>
          <p:cNvSpPr txBox="1"/>
          <p:nvPr/>
        </p:nvSpPr>
        <p:spPr>
          <a:xfrm>
            <a:off x="1692275" y="5062537"/>
            <a:ext cx="6610349" cy="11080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200" b="0" i="0" u="none" strike="noStrike" cap="none">
                <a:solidFill>
                  <a:schemeClr val="dk1"/>
                </a:solidFill>
                <a:latin typeface="Verdana"/>
                <a:ea typeface="Verdana"/>
                <a:cs typeface="Verdana"/>
                <a:sym typeface="Verdana"/>
              </a:rPr>
              <a:t>Bacon died and the rebellion ended, </a:t>
            </a:r>
            <a:r>
              <a:rPr lang="es-UY" sz="2200" b="1" i="0" u="none" strike="noStrike" cap="none">
                <a:solidFill>
                  <a:schemeClr val="dk1"/>
                </a:solidFill>
                <a:latin typeface="Verdana"/>
                <a:ea typeface="Verdana"/>
                <a:cs typeface="Verdana"/>
                <a:sym typeface="Verdana"/>
              </a:rPr>
              <a:t>but it showed what could happen when a government doesn’t protect its people.</a:t>
            </a:r>
          </a:p>
        </p:txBody>
      </p:sp>
      <p:sp>
        <p:nvSpPr>
          <p:cNvPr id="117" name="Shape 117"/>
          <p:cNvSpPr txBox="1"/>
          <p:nvPr/>
        </p:nvSpPr>
        <p:spPr>
          <a:xfrm>
            <a:off x="609600" y="5346700"/>
            <a:ext cx="762000" cy="523874"/>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1400" b="1" i="0" u="none" strike="noStrike" cap="none">
                <a:solidFill>
                  <a:schemeClr val="dk1"/>
                </a:solidFill>
                <a:latin typeface="Calibri"/>
                <a:ea typeface="Calibri"/>
                <a:cs typeface="Calibri"/>
                <a:sym typeface="Calibri"/>
              </a:rPr>
              <a:t>Key Point</a:t>
            </a:r>
          </a:p>
        </p:txBody>
      </p:sp>
      <p:sp>
        <p:nvSpPr>
          <p:cNvPr id="118" name="Shape 118"/>
          <p:cNvSpPr txBox="1"/>
          <p:nvPr/>
        </p:nvSpPr>
        <p:spPr>
          <a:xfrm>
            <a:off x="298450" y="3200400"/>
            <a:ext cx="8610599" cy="6778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1900" b="0" i="0" u="none" strike="noStrike" cap="none">
                <a:solidFill>
                  <a:schemeClr val="dk1"/>
                </a:solidFill>
                <a:latin typeface="Verdana"/>
                <a:ea typeface="Verdana"/>
                <a:cs typeface="Verdana"/>
                <a:sym typeface="Verdana"/>
              </a:rPr>
              <a:t>In 1675, </a:t>
            </a:r>
            <a:r>
              <a:rPr lang="es-UY" sz="1900" b="1" i="0" u="sng" strike="noStrike" cap="none">
                <a:solidFill>
                  <a:schemeClr val="dk1"/>
                </a:solidFill>
                <a:latin typeface="Verdana"/>
                <a:ea typeface="Verdana"/>
                <a:cs typeface="Verdana"/>
                <a:sym typeface="Verdana"/>
              </a:rPr>
              <a:t>Nathaniel Bacon</a:t>
            </a:r>
            <a:r>
              <a:rPr lang="es-UY" sz="1900" b="0" i="0" u="none" strike="noStrike" cap="none">
                <a:solidFill>
                  <a:schemeClr val="dk1"/>
                </a:solidFill>
                <a:latin typeface="Verdana"/>
                <a:ea typeface="Verdana"/>
                <a:cs typeface="Verdana"/>
                <a:sym typeface="Verdana"/>
              </a:rPr>
              <a:t> and his followers made their way to</a:t>
            </a:r>
            <a:r>
              <a:rPr lang="es-UY" sz="1900" b="1" i="0" u="sng" strike="noStrike" cap="none">
                <a:solidFill>
                  <a:schemeClr val="dk1"/>
                </a:solidFill>
                <a:latin typeface="Verdana"/>
                <a:ea typeface="Verdana"/>
                <a:cs typeface="Verdana"/>
                <a:sym typeface="Verdana"/>
              </a:rPr>
              <a:t> Jamestown</a:t>
            </a:r>
            <a:r>
              <a:rPr lang="es-UY" sz="1900" b="0" i="0" u="none" strike="noStrike" cap="none">
                <a:solidFill>
                  <a:schemeClr val="dk1"/>
                </a:solidFill>
                <a:latin typeface="Verdana"/>
                <a:ea typeface="Verdana"/>
                <a:cs typeface="Verdana"/>
                <a:sym typeface="Verdana"/>
              </a:rPr>
              <a:t>, attacking Indian settlements along the way.</a:t>
            </a:r>
          </a:p>
        </p:txBody>
      </p:sp>
      <p:sp>
        <p:nvSpPr>
          <p:cNvPr id="119" name="Shape 119"/>
          <p:cNvSpPr txBox="1"/>
          <p:nvPr/>
        </p:nvSpPr>
        <p:spPr>
          <a:xfrm>
            <a:off x="298450" y="4048125"/>
            <a:ext cx="8610599" cy="3841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1900" b="0" i="0" u="none" strike="noStrike" cap="none">
                <a:solidFill>
                  <a:schemeClr val="dk1"/>
                </a:solidFill>
                <a:latin typeface="Verdana"/>
                <a:ea typeface="Verdana"/>
                <a:cs typeface="Verdana"/>
                <a:sym typeface="Verdana"/>
              </a:rPr>
              <a:t>When they arrived they </a:t>
            </a:r>
            <a:r>
              <a:rPr lang="es-UY" sz="1900" b="1" i="0" u="sng" strike="noStrike" cap="none">
                <a:solidFill>
                  <a:schemeClr val="dk1"/>
                </a:solidFill>
                <a:latin typeface="Verdana"/>
                <a:ea typeface="Verdana"/>
                <a:cs typeface="Verdana"/>
                <a:sym typeface="Verdana"/>
              </a:rPr>
              <a:t>burned down Jamestown in rebellion</a:t>
            </a:r>
          </a:p>
        </p:txBody>
      </p:sp>
      <p:sp>
        <p:nvSpPr>
          <p:cNvPr id="2" name="Rectangle 1"/>
          <p:cNvSpPr/>
          <p:nvPr/>
        </p:nvSpPr>
        <p:spPr>
          <a:xfrm>
            <a:off x="214061" y="6165849"/>
            <a:ext cx="4572000" cy="523220"/>
          </a:xfrm>
          <a:prstGeom prst="rect">
            <a:avLst/>
          </a:prstGeom>
        </p:spPr>
        <p:txBody>
          <a:bodyPr>
            <a:spAutoFit/>
          </a:bodyPr>
          <a:lstStyle/>
          <a:p>
            <a:r>
              <a:rPr lang="en-US" dirty="0">
                <a:hlinkClick r:id="rId3"/>
              </a:rPr>
              <a:t>http://</a:t>
            </a:r>
            <a:r>
              <a:rPr lang="en-US" dirty="0" smtClean="0">
                <a:hlinkClick r:id="rId3"/>
              </a:rPr>
              <a:t>www.history.com/topics/jamestown/videos/the-value-of-tobacco</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500"/>
                                        <p:tgtEl>
                                          <p:spTgt spid="1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500"/>
                                        <p:tgtEl>
                                          <p:spTgt spid="11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 calcmode="lin" valueType="num">
                                      <p:cBhvr additive="base">
                                        <p:cTn id="30" dur="500"/>
                                        <p:tgtEl>
                                          <p:spTgt spid="117"/>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500"/>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51131"/>
            <a:ext cx="7924800" cy="830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74040" y="951131"/>
            <a:ext cx="8382000" cy="830997"/>
          </a:xfrm>
          <a:prstGeom prst="rect">
            <a:avLst/>
          </a:prstGeom>
        </p:spPr>
        <p:txBody>
          <a:bodyPr wrap="square">
            <a:spAutoFit/>
          </a:bodyPr>
          <a:lstStyle/>
          <a:p>
            <a:r>
              <a:rPr lang="en-US" sz="2400" i="1" dirty="0">
                <a:solidFill>
                  <a:schemeClr val="tx1"/>
                </a:solidFill>
                <a:latin typeface="Bookman Old Style" panose="02050604050505020204" pitchFamily="18" charset="0"/>
              </a:rPr>
              <a:t>"[We must defend ourselves] against all Indians in </a:t>
            </a:r>
            <a:r>
              <a:rPr lang="en-US" sz="2400" i="1" dirty="0" err="1">
                <a:solidFill>
                  <a:schemeClr val="tx1"/>
                </a:solidFill>
                <a:latin typeface="Bookman Old Style" panose="02050604050505020204" pitchFamily="18" charset="0"/>
              </a:rPr>
              <a:t>generall</a:t>
            </a:r>
            <a:r>
              <a:rPr lang="en-US" sz="2400" i="1" dirty="0">
                <a:solidFill>
                  <a:schemeClr val="tx1"/>
                </a:solidFill>
                <a:latin typeface="Bookman Old Style" panose="02050604050505020204" pitchFamily="18" charset="0"/>
              </a:rPr>
              <a:t>, for that they were all Enemies."</a:t>
            </a:r>
          </a:p>
        </p:txBody>
      </p:sp>
      <p:sp>
        <p:nvSpPr>
          <p:cNvPr id="3" name="TextBox 2"/>
          <p:cNvSpPr txBox="1"/>
          <p:nvPr/>
        </p:nvSpPr>
        <p:spPr>
          <a:xfrm>
            <a:off x="533400" y="304800"/>
            <a:ext cx="8458200" cy="646331"/>
          </a:xfrm>
          <a:prstGeom prst="rect">
            <a:avLst/>
          </a:prstGeom>
          <a:noFill/>
        </p:spPr>
        <p:txBody>
          <a:bodyPr wrap="square" rtlCol="0">
            <a:spAutoFit/>
          </a:bodyPr>
          <a:lstStyle/>
          <a:p>
            <a:r>
              <a:rPr lang="en-US" sz="1800" b="1" u="sng" dirty="0" smtClean="0">
                <a:solidFill>
                  <a:srgbClr val="FF0000"/>
                </a:solidFill>
                <a:latin typeface="Bookman Old Style" panose="02050604050505020204" pitchFamily="18" charset="0"/>
              </a:rPr>
              <a:t>Do Now</a:t>
            </a:r>
            <a:r>
              <a:rPr lang="en-US" sz="1800" dirty="0" smtClean="0">
                <a:latin typeface="Bookman Old Style" panose="02050604050505020204" pitchFamily="18" charset="0"/>
              </a:rPr>
              <a:t>: Read the quote by Nathaniel </a:t>
            </a:r>
            <a:r>
              <a:rPr lang="en-US" sz="1800" dirty="0">
                <a:latin typeface="Bookman Old Style" panose="02050604050505020204" pitchFamily="18" charset="0"/>
              </a:rPr>
              <a:t>B</a:t>
            </a:r>
            <a:r>
              <a:rPr lang="en-US" sz="1800" dirty="0" smtClean="0">
                <a:latin typeface="Bookman Old Style" panose="02050604050505020204" pitchFamily="18" charset="0"/>
              </a:rPr>
              <a:t>acon.  1. How would you describe him as a person, based on this quote?</a:t>
            </a:r>
            <a:endParaRPr lang="en-US" sz="1800" dirty="0">
              <a:latin typeface="Bookman Old Style" panose="0205060405050502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 y="1782128"/>
            <a:ext cx="6991765" cy="507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86600" y="2057400"/>
            <a:ext cx="1905000" cy="3477875"/>
          </a:xfrm>
          <a:prstGeom prst="rect">
            <a:avLst/>
          </a:prstGeom>
          <a:noFill/>
        </p:spPr>
        <p:txBody>
          <a:bodyPr wrap="square" rtlCol="0">
            <a:spAutoFit/>
          </a:bodyPr>
          <a:lstStyle/>
          <a:p>
            <a:r>
              <a:rPr lang="en-US" sz="2000" dirty="0" smtClean="0">
                <a:latin typeface="Bookman Old Style" panose="02050604050505020204" pitchFamily="18" charset="0"/>
              </a:rPr>
              <a:t>2. Look at the image. </a:t>
            </a:r>
          </a:p>
          <a:p>
            <a:r>
              <a:rPr lang="en-US" sz="2000" dirty="0" smtClean="0">
                <a:latin typeface="Bookman Old Style" panose="02050604050505020204" pitchFamily="18" charset="0"/>
              </a:rPr>
              <a:t> </a:t>
            </a:r>
          </a:p>
          <a:p>
            <a:pPr marL="342900" indent="-342900">
              <a:buFont typeface="Arial" panose="020B0604020202020204" pitchFamily="34" charset="0"/>
              <a:buChar char="•"/>
            </a:pPr>
            <a:r>
              <a:rPr lang="en-US" sz="2000" dirty="0" smtClean="0">
                <a:latin typeface="Bookman Old Style" panose="02050604050505020204" pitchFamily="18" charset="0"/>
              </a:rPr>
              <a:t>Who are the two figures?</a:t>
            </a:r>
          </a:p>
          <a:p>
            <a:endParaRPr lang="en-US" sz="2000" dirty="0">
              <a:latin typeface="Bookman Old Style" panose="02050604050505020204" pitchFamily="18" charset="0"/>
            </a:endParaRPr>
          </a:p>
          <a:p>
            <a:pPr marL="342900" indent="-342900">
              <a:buFont typeface="Arial" panose="020B0604020202020204" pitchFamily="34" charset="0"/>
              <a:buChar char="•"/>
            </a:pPr>
            <a:r>
              <a:rPr lang="en-US" sz="2000" dirty="0" smtClean="0">
                <a:latin typeface="Bookman Old Style" panose="02050604050505020204" pitchFamily="18" charset="0"/>
              </a:rPr>
              <a:t>What do you think is going on here?</a:t>
            </a:r>
            <a:endParaRPr lang="en-US" sz="2000" dirty="0">
              <a:latin typeface="Bookman Old Style" panose="02050604050505020204" pitchFamily="18" charset="0"/>
            </a:endParaRPr>
          </a:p>
        </p:txBody>
      </p:sp>
    </p:spTree>
    <p:extLst>
      <p:ext uri="{BB962C8B-B14F-4D97-AF65-F5344CB8AC3E}">
        <p14:creationId xmlns:p14="http://schemas.microsoft.com/office/powerpoint/2010/main" val="243184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aphicFrame>
        <p:nvGraphicFramePr>
          <p:cNvPr id="125" name="Shape 125"/>
          <p:cNvGraphicFramePr/>
          <p:nvPr/>
        </p:nvGraphicFramePr>
        <p:xfrm>
          <a:off x="468312" y="404812"/>
          <a:ext cx="8153400" cy="5522925"/>
        </p:xfrm>
        <a:graphic>
          <a:graphicData uri="http://schemas.openxmlformats.org/drawingml/2006/table">
            <a:tbl>
              <a:tblPr>
                <a:noFill/>
                <a:tableStyleId>{5C1E6C0C-8975-43A1-A769-4DC0E77E0BD1}</a:tableStyleId>
              </a:tblPr>
              <a:tblGrid>
                <a:gridCol w="1994975"/>
                <a:gridCol w="6158425"/>
              </a:tblGrid>
              <a:tr h="650725">
                <a:tc gridSpan="2">
                  <a:txBody>
                    <a:bodyPr/>
                    <a:lstStyle/>
                    <a:p>
                      <a:pPr marL="0" marR="0" lvl="0" indent="0" algn="ctr" rtl="0">
                        <a:lnSpc>
                          <a:spcPct val="100000"/>
                        </a:lnSpc>
                        <a:spcBef>
                          <a:spcPts val="0"/>
                        </a:spcBef>
                        <a:spcAft>
                          <a:spcPts val="0"/>
                        </a:spcAft>
                        <a:buClr>
                          <a:schemeClr val="dk1"/>
                        </a:buClr>
                        <a:buSzPct val="25000"/>
                        <a:buFont typeface="Verdana"/>
                        <a:buNone/>
                      </a:pPr>
                      <a:r>
                        <a:rPr lang="es-UY" sz="2200" b="1" i="0" u="none" strike="noStrike" cap="none">
                          <a:solidFill>
                            <a:schemeClr val="dk1"/>
                          </a:solidFill>
                          <a:latin typeface="Verdana"/>
                          <a:ea typeface="Verdana"/>
                          <a:cs typeface="Verdana"/>
                          <a:sym typeface="Verdana"/>
                        </a:rPr>
                        <a:t>The Carolinas</a:t>
                      </a:r>
                    </a:p>
                  </a:txBody>
                  <a:tcPr marL="137150" marR="137150" marT="137175" marB="13717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hMerge="1">
                  <a:txBody>
                    <a:bodyPr/>
                    <a:lstStyle/>
                    <a:p>
                      <a:endParaRPr lang="en-US"/>
                    </a:p>
                  </a:txBody>
                  <a:tcPr/>
                </a:tc>
              </a:tr>
              <a:tr h="861475">
                <a:tc gridSpan="2">
                  <a:txBody>
                    <a:bodyPr/>
                    <a:lstStyle/>
                    <a:p>
                      <a:pPr marL="0" marR="0" lvl="0" indent="0" algn="ctr" rtl="0">
                        <a:lnSpc>
                          <a:spcPct val="100000"/>
                        </a:lnSpc>
                        <a:spcBef>
                          <a:spcPts val="0"/>
                        </a:spcBef>
                        <a:spcAft>
                          <a:spcPts val="700"/>
                        </a:spcAft>
                        <a:buClr>
                          <a:schemeClr val="dk1"/>
                        </a:buClr>
                        <a:buSzPct val="25000"/>
                        <a:buFont typeface="Verdana"/>
                        <a:buNone/>
                      </a:pPr>
                      <a:r>
                        <a:rPr lang="es-UY" sz="1800" b="0" i="0" u="none" strike="noStrike" cap="none">
                          <a:solidFill>
                            <a:schemeClr val="dk1"/>
                          </a:solidFill>
                          <a:latin typeface="Verdana"/>
                          <a:ea typeface="Verdana"/>
                          <a:cs typeface="Verdana"/>
                          <a:sym typeface="Verdana"/>
                        </a:rPr>
                        <a:t>In 1663, King Charles II granted a charter for a new colony called Carolina to be established south of Virginia.</a:t>
                      </a:r>
                    </a:p>
                  </a:txBody>
                  <a:tcPr marL="137150" marR="137150" marT="137175" marB="13717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hMerge="1">
                  <a:txBody>
                    <a:bodyPr/>
                    <a:lstStyle/>
                    <a:p>
                      <a:endParaRPr lang="en-US"/>
                    </a:p>
                  </a:txBody>
                  <a:tcPr/>
                </a:tc>
              </a:tr>
              <a:tr h="1464150">
                <a:tc>
                  <a:txBody>
                    <a:bodyPr/>
                    <a:lstStyle/>
                    <a:p>
                      <a:pPr marL="0" marR="0" lvl="0" indent="0" algn="l" rtl="0">
                        <a:lnSpc>
                          <a:spcPct val="100000"/>
                        </a:lnSpc>
                        <a:spcBef>
                          <a:spcPts val="0"/>
                        </a:spcBef>
                        <a:spcAft>
                          <a:spcPts val="0"/>
                        </a:spcAft>
                        <a:buClr>
                          <a:schemeClr val="dk1"/>
                        </a:buClr>
                        <a:buSzPct val="25000"/>
                        <a:buFont typeface="Verdana"/>
                        <a:buNone/>
                      </a:pPr>
                      <a:r>
                        <a:rPr lang="es-UY" sz="1800" b="1" i="0" u="none" strike="noStrike" cap="none">
                          <a:solidFill>
                            <a:schemeClr val="dk1"/>
                          </a:solidFill>
                          <a:latin typeface="Verdana"/>
                          <a:ea typeface="Verdana"/>
                          <a:cs typeface="Verdana"/>
                          <a:sym typeface="Verdana"/>
                        </a:rPr>
                        <a:t>Northern Carolina</a:t>
                      </a:r>
                    </a:p>
                  </a:txBody>
                  <a:tcPr marL="137150" marR="137150" marT="137175" marB="13717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234950" marR="0" lvl="0" indent="-234950" algn="l" rtl="0">
                        <a:lnSpc>
                          <a:spcPct val="100000"/>
                        </a:lnSpc>
                        <a:spcBef>
                          <a:spcPts val="0"/>
                        </a:spcBef>
                        <a:spcAft>
                          <a:spcPts val="700"/>
                        </a:spcAft>
                        <a:buClr>
                          <a:schemeClr val="dk1"/>
                        </a:buClr>
                        <a:buSzPct val="100000"/>
                        <a:buFont typeface="Calibri"/>
                        <a:buNone/>
                      </a:pPr>
                      <a:endParaRPr sz="1800" b="0" i="0" u="none" strike="noStrike" cap="none">
                        <a:solidFill>
                          <a:schemeClr val="dk1"/>
                        </a:solidFill>
                        <a:latin typeface="Verdana"/>
                        <a:ea typeface="Verdana"/>
                        <a:cs typeface="Verdana"/>
                        <a:sym typeface="Verdana"/>
                      </a:endParaRPr>
                    </a:p>
                  </a:txBody>
                  <a:tcPr marL="137150" marR="137150" marT="137175" marB="13717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1709375">
                <a:tc>
                  <a:txBody>
                    <a:bodyPr/>
                    <a:lstStyle/>
                    <a:p>
                      <a:pPr marL="0" marR="0" lvl="0" indent="0" algn="l" rtl="0">
                        <a:lnSpc>
                          <a:spcPct val="100000"/>
                        </a:lnSpc>
                        <a:spcBef>
                          <a:spcPts val="0"/>
                        </a:spcBef>
                        <a:spcAft>
                          <a:spcPts val="0"/>
                        </a:spcAft>
                        <a:buClr>
                          <a:schemeClr val="dk1"/>
                        </a:buClr>
                        <a:buSzPct val="25000"/>
                        <a:buFont typeface="Verdana"/>
                        <a:buNone/>
                      </a:pPr>
                      <a:r>
                        <a:rPr lang="es-UY" sz="1800" b="1" i="0" u="none" strike="noStrike" cap="none">
                          <a:solidFill>
                            <a:schemeClr val="dk1"/>
                          </a:solidFill>
                          <a:latin typeface="Verdana"/>
                          <a:ea typeface="Verdana"/>
                          <a:cs typeface="Verdana"/>
                          <a:sym typeface="Verdana"/>
                        </a:rPr>
                        <a:t>Southern Carolina</a:t>
                      </a:r>
                    </a:p>
                  </a:txBody>
                  <a:tcPr marL="137150" marR="137150" marT="137175" marB="13717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234950" marR="0" lvl="0" indent="-234950" algn="l" rtl="0">
                        <a:lnSpc>
                          <a:spcPct val="100000"/>
                        </a:lnSpc>
                        <a:spcBef>
                          <a:spcPts val="0"/>
                        </a:spcBef>
                        <a:spcAft>
                          <a:spcPts val="700"/>
                        </a:spcAft>
                        <a:buClr>
                          <a:schemeClr val="dk1"/>
                        </a:buClr>
                        <a:buSzPct val="100000"/>
                        <a:buFont typeface="Calibri"/>
                        <a:buNone/>
                      </a:pPr>
                      <a:endParaRPr sz="1800" b="0" i="0" u="none" strike="noStrike" cap="none">
                        <a:solidFill>
                          <a:schemeClr val="dk1"/>
                        </a:solidFill>
                        <a:latin typeface="Verdana"/>
                        <a:ea typeface="Verdana"/>
                        <a:cs typeface="Verdana"/>
                        <a:sym typeface="Verdana"/>
                      </a:endParaRPr>
                    </a:p>
                  </a:txBody>
                  <a:tcPr marL="137150" marR="137150" marT="137175" marB="13717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837200">
                <a:tc gridSpan="2">
                  <a:txBody>
                    <a:bodyPr/>
                    <a:lstStyle/>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chemeClr val="dk1"/>
                        </a:solidFill>
                        <a:latin typeface="Verdana"/>
                        <a:ea typeface="Verdana"/>
                        <a:cs typeface="Verdana"/>
                        <a:sym typeface="Verdana"/>
                      </a:endParaRPr>
                    </a:p>
                  </a:txBody>
                  <a:tcPr marL="137150" marR="137150" marT="137175" marB="13717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lt1"/>
                    </a:solidFill>
                  </a:tcPr>
                </a:tc>
                <a:tc hMerge="1">
                  <a:txBody>
                    <a:bodyPr/>
                    <a:lstStyle/>
                    <a:p>
                      <a:endParaRPr lang="en-US"/>
                    </a:p>
                  </a:txBody>
                  <a:tcPr/>
                </a:tc>
              </a:tr>
            </a:tbl>
          </a:graphicData>
        </a:graphic>
      </p:graphicFrame>
      <p:sp>
        <p:nvSpPr>
          <p:cNvPr id="126" name="Shape 126"/>
          <p:cNvSpPr txBox="1"/>
          <p:nvPr/>
        </p:nvSpPr>
        <p:spPr>
          <a:xfrm>
            <a:off x="2484438" y="3500437"/>
            <a:ext cx="6119811" cy="1657350"/>
          </a:xfrm>
          <a:prstGeom prst="rect">
            <a:avLst/>
          </a:prstGeom>
          <a:noFill/>
          <a:ln>
            <a:noFill/>
          </a:ln>
        </p:spPr>
        <p:txBody>
          <a:bodyPr lIns="91425" tIns="45700" rIns="91425" bIns="45700" anchor="t" anchorCtr="0">
            <a:noAutofit/>
          </a:bodyPr>
          <a:lstStyle/>
          <a:p>
            <a:pPr marL="234950" marR="0" lvl="0" indent="-234950" algn="l" rtl="0">
              <a:spcBef>
                <a:spcPts val="0"/>
              </a:spcBef>
              <a:spcAft>
                <a:spcPts val="0"/>
              </a:spcAft>
              <a:buClr>
                <a:schemeClr val="dk1"/>
              </a:buClr>
              <a:buSzPct val="100000"/>
              <a:buFont typeface="Verdana"/>
              <a:buChar char="•"/>
            </a:pPr>
            <a:r>
              <a:rPr lang="es-UY" sz="1800" b="1" i="0" u="none" strike="noStrike" cap="none">
                <a:solidFill>
                  <a:schemeClr val="dk1"/>
                </a:solidFill>
                <a:latin typeface="Verdana"/>
                <a:ea typeface="Verdana"/>
                <a:cs typeface="Verdana"/>
                <a:sym typeface="Verdana"/>
              </a:rPr>
              <a:t>Rice &amp; </a:t>
            </a:r>
            <a:r>
              <a:rPr lang="es-UY" sz="1800" b="1" i="0" u="none" strike="noStrike" cap="none">
                <a:solidFill>
                  <a:srgbClr val="FF0000"/>
                </a:solidFill>
                <a:latin typeface="Verdana"/>
                <a:ea typeface="Verdana"/>
                <a:cs typeface="Verdana"/>
                <a:sym typeface="Verdana"/>
              </a:rPr>
              <a:t>indigo</a:t>
            </a:r>
            <a:r>
              <a:rPr lang="es-UY" sz="1800" b="0" i="0" u="none" strike="noStrike" cap="none">
                <a:solidFill>
                  <a:srgbClr val="FF0000"/>
                </a:solidFill>
                <a:latin typeface="Verdana"/>
                <a:ea typeface="Verdana"/>
                <a:cs typeface="Verdana"/>
                <a:sym typeface="Verdana"/>
              </a:rPr>
              <a:t> </a:t>
            </a:r>
            <a:r>
              <a:rPr lang="es-UY" sz="1800" b="0" i="0" u="none" strike="noStrike" cap="none">
                <a:solidFill>
                  <a:schemeClr val="dk1"/>
                </a:solidFill>
                <a:latin typeface="Verdana"/>
                <a:ea typeface="Verdana"/>
                <a:cs typeface="Verdana"/>
                <a:sym typeface="Verdana"/>
              </a:rPr>
              <a:t>grew well in the southern part of Carolina → wealthier than the north.</a:t>
            </a:r>
          </a:p>
          <a:p>
            <a:pPr marL="234950" marR="0" lvl="0" indent="-234950" algn="l" rtl="0">
              <a:spcBef>
                <a:spcPts val="700"/>
              </a:spcBef>
              <a:spcAft>
                <a:spcPts val="0"/>
              </a:spcAft>
              <a:buClr>
                <a:schemeClr val="dk1"/>
              </a:buClr>
              <a:buSzPct val="100000"/>
              <a:buFont typeface="Verdana"/>
              <a:buChar char="•"/>
            </a:pPr>
            <a:r>
              <a:rPr lang="es-UY" sz="1800" b="0" i="0" u="none" strike="noStrike" cap="none">
                <a:solidFill>
                  <a:schemeClr val="dk1"/>
                </a:solidFill>
                <a:latin typeface="Verdana"/>
                <a:ea typeface="Verdana"/>
                <a:cs typeface="Verdana"/>
                <a:sym typeface="Verdana"/>
              </a:rPr>
              <a:t>Large </a:t>
            </a:r>
            <a:r>
              <a:rPr lang="es-UY" sz="1800" b="1" i="0" u="none" strike="noStrike" cap="none">
                <a:solidFill>
                  <a:srgbClr val="FF0000"/>
                </a:solidFill>
                <a:latin typeface="Verdana"/>
                <a:ea typeface="Verdana"/>
                <a:cs typeface="Verdana"/>
                <a:sym typeface="Verdana"/>
              </a:rPr>
              <a:t>plantations</a:t>
            </a:r>
            <a:r>
              <a:rPr lang="es-UY" sz="1800" b="0" i="0" u="none" strike="noStrike" cap="none">
                <a:solidFill>
                  <a:schemeClr val="dk1"/>
                </a:solidFill>
                <a:latin typeface="Verdana"/>
                <a:ea typeface="Verdana"/>
                <a:cs typeface="Verdana"/>
                <a:sym typeface="Verdana"/>
              </a:rPr>
              <a:t> imported slaves to grow cash crops → wealthier than the north.</a:t>
            </a:r>
          </a:p>
          <a:p>
            <a:pPr marL="0" marR="0" lvl="0" indent="0" algn="l" rtl="0">
              <a:spcBef>
                <a:spcPts val="70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7" name="Shape 127"/>
          <p:cNvSpPr txBox="1"/>
          <p:nvPr/>
        </p:nvSpPr>
        <p:spPr>
          <a:xfrm>
            <a:off x="2484438" y="2060575"/>
            <a:ext cx="6119811" cy="1379537"/>
          </a:xfrm>
          <a:prstGeom prst="rect">
            <a:avLst/>
          </a:prstGeom>
          <a:noFill/>
          <a:ln>
            <a:noFill/>
          </a:ln>
        </p:spPr>
        <p:txBody>
          <a:bodyPr lIns="91425" tIns="45700" rIns="91425" bIns="45700" anchor="t" anchorCtr="0">
            <a:noAutofit/>
          </a:bodyPr>
          <a:lstStyle/>
          <a:p>
            <a:pPr marL="234950" marR="0" lvl="0" indent="-234950" algn="l" rtl="0">
              <a:spcBef>
                <a:spcPts val="0"/>
              </a:spcBef>
              <a:spcAft>
                <a:spcPts val="0"/>
              </a:spcAft>
              <a:buClr>
                <a:schemeClr val="dk1"/>
              </a:buClr>
              <a:buSzPct val="100000"/>
              <a:buFont typeface="Verdana"/>
              <a:buChar char="•"/>
            </a:pPr>
            <a:r>
              <a:rPr lang="es-UY" sz="1800" b="0" i="0" u="none" strike="noStrike" cap="none">
                <a:solidFill>
                  <a:schemeClr val="dk1"/>
                </a:solidFill>
                <a:latin typeface="Verdana"/>
                <a:ea typeface="Verdana"/>
                <a:cs typeface="Verdana"/>
                <a:sym typeface="Verdana"/>
              </a:rPr>
              <a:t>The northern part of Carolina had slow growth because of poor coastline (no harbors).</a:t>
            </a:r>
          </a:p>
          <a:p>
            <a:pPr marL="234950" marR="0" lvl="0" indent="-234950" algn="l" rtl="0">
              <a:spcBef>
                <a:spcPts val="700"/>
              </a:spcBef>
              <a:spcAft>
                <a:spcPts val="0"/>
              </a:spcAft>
              <a:buClr>
                <a:schemeClr val="dk1"/>
              </a:buClr>
              <a:buSzPct val="100000"/>
              <a:buFont typeface="Verdana"/>
              <a:buChar char="•"/>
            </a:pPr>
            <a:r>
              <a:rPr lang="es-UY" sz="1800" b="0" i="0" u="none" strike="noStrike" cap="none">
                <a:solidFill>
                  <a:schemeClr val="dk1"/>
                </a:solidFill>
                <a:latin typeface="Verdana"/>
                <a:ea typeface="Verdana"/>
                <a:cs typeface="Verdana"/>
                <a:sym typeface="Verdana"/>
              </a:rPr>
              <a:t>Poor settlers grew </a:t>
            </a:r>
            <a:r>
              <a:rPr lang="es-UY" sz="1800" b="1" i="0" u="none" strike="noStrike" cap="none">
                <a:solidFill>
                  <a:schemeClr val="dk1"/>
                </a:solidFill>
                <a:latin typeface="Verdana"/>
                <a:ea typeface="Verdana"/>
                <a:cs typeface="Verdana"/>
                <a:sym typeface="Verdana"/>
              </a:rPr>
              <a:t>tobacco</a:t>
            </a:r>
            <a:r>
              <a:rPr lang="es-UY" sz="1800" b="0" i="0" u="none" strike="noStrike" cap="none">
                <a:solidFill>
                  <a:schemeClr val="dk1"/>
                </a:solidFill>
                <a:latin typeface="Verdana"/>
                <a:ea typeface="Verdana"/>
                <a:cs typeface="Verdana"/>
                <a:sym typeface="Verdana"/>
              </a:rPr>
              <a:t> on small farms.</a:t>
            </a:r>
          </a:p>
          <a:p>
            <a:pPr marL="0" marR="0" lvl="0" indent="0" algn="l" rtl="0">
              <a:spcBef>
                <a:spcPts val="70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8" name="Shape 128"/>
          <p:cNvSpPr/>
          <p:nvPr/>
        </p:nvSpPr>
        <p:spPr>
          <a:xfrm rot="-959086">
            <a:off x="546099" y="5116513"/>
            <a:ext cx="863600" cy="777875"/>
          </a:xfrm>
          <a:prstGeom prst="star5">
            <a:avLst>
              <a:gd name="adj" fmla="val 19098"/>
              <a:gd name="hf" fmla="val 105146"/>
              <a:gd name="vf" fmla="val 110557"/>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Shape 129"/>
          <p:cNvSpPr txBox="1"/>
          <p:nvPr/>
        </p:nvSpPr>
        <p:spPr>
          <a:xfrm>
            <a:off x="708025" y="5357812"/>
            <a:ext cx="619125" cy="404811"/>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1000" b="1" i="0" u="none" strike="noStrike" cap="none">
                <a:solidFill>
                  <a:schemeClr val="dk1"/>
                </a:solidFill>
                <a:latin typeface="Calibri"/>
                <a:ea typeface="Calibri"/>
                <a:cs typeface="Calibri"/>
                <a:sym typeface="Calibri"/>
              </a:rPr>
              <a:t>Key Point</a:t>
            </a:r>
          </a:p>
        </p:txBody>
      </p:sp>
      <p:sp>
        <p:nvSpPr>
          <p:cNvPr id="130" name="Shape 130"/>
          <p:cNvSpPr txBox="1"/>
          <p:nvPr/>
        </p:nvSpPr>
        <p:spPr>
          <a:xfrm>
            <a:off x="1571625" y="5143500"/>
            <a:ext cx="7042149" cy="7016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1800" b="1" i="0" u="none" strike="noStrike" cap="none">
                <a:solidFill>
                  <a:schemeClr val="dk1"/>
                </a:solidFill>
                <a:latin typeface="Verdana"/>
                <a:ea typeface="Verdana"/>
                <a:cs typeface="Verdana"/>
                <a:sym typeface="Verdana"/>
              </a:rPr>
              <a:t>Eventually, because of its differences, Carolina </a:t>
            </a:r>
          </a:p>
          <a:p>
            <a:pPr marL="0" marR="0" lvl="0" indent="0" algn="l" rtl="0">
              <a:spcBef>
                <a:spcPts val="360"/>
              </a:spcBef>
              <a:buClr>
                <a:schemeClr val="dk1"/>
              </a:buClr>
              <a:buSzPct val="25000"/>
              <a:buFont typeface="Arial"/>
              <a:buNone/>
            </a:pPr>
            <a:r>
              <a:rPr lang="es-UY" sz="1800" b="1" i="0" u="none" strike="noStrike" cap="none">
                <a:solidFill>
                  <a:schemeClr val="dk1"/>
                </a:solidFill>
                <a:latin typeface="Verdana"/>
                <a:ea typeface="Verdana"/>
                <a:cs typeface="Verdana"/>
                <a:sym typeface="Verdana"/>
              </a:rPr>
              <a:t>split and established separate colonial governments.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5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fade">
                                      <p:cBhvr>
                                        <p:cTn id="12" dur="500"/>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fade">
                                      <p:cBhvr>
                                        <p:cTn id="17" dur="500"/>
                                        <p:tgtEl>
                                          <p:spTgt spid="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0" end="0"/>
                                            </p:txEl>
                                          </p:spTgt>
                                        </p:tgtEl>
                                        <p:attrNameLst>
                                          <p:attrName>style.visibility</p:attrName>
                                        </p:attrNameLst>
                                      </p:cBhvr>
                                      <p:to>
                                        <p:strVal val="visible"/>
                                      </p:to>
                                    </p:set>
                                    <p:animEffect transition="in" filter="fade">
                                      <p:cBhvr>
                                        <p:cTn id="22" dur="500"/>
                                        <p:tgtEl>
                                          <p:spTgt spid="1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1" end="1"/>
                                            </p:txEl>
                                          </p:spTgt>
                                        </p:tgtEl>
                                        <p:attrNameLst>
                                          <p:attrName>style.visibility</p:attrName>
                                        </p:attrNameLst>
                                      </p:cBhvr>
                                      <p:to>
                                        <p:strVal val="visible"/>
                                      </p:to>
                                    </p:set>
                                    <p:animEffect transition="in" filter="fade">
                                      <p:cBhvr>
                                        <p:cTn id="27" dur="500"/>
                                        <p:tgtEl>
                                          <p:spTgt spid="1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
                                            <p:txEl>
                                              <p:pRg st="2" end="2"/>
                                            </p:txEl>
                                          </p:spTgt>
                                        </p:tgtEl>
                                        <p:attrNameLst>
                                          <p:attrName>style.visibility</p:attrName>
                                        </p:attrNameLst>
                                      </p:cBhvr>
                                      <p:to>
                                        <p:strVal val="visible"/>
                                      </p:to>
                                    </p:set>
                                    <p:animEffect transition="in" filter="fade">
                                      <p:cBhvr>
                                        <p:cTn id="32" dur="500"/>
                                        <p:tgtEl>
                                          <p:spTgt spid="1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gtEl>
                                        <p:attrNameLst>
                                          <p:attrName>style.visibility</p:attrName>
                                        </p:attrNameLst>
                                      </p:cBhvr>
                                      <p:to>
                                        <p:strVal val="visible"/>
                                      </p:to>
                                    </p:set>
                                    <p:animEffect transition="in" filter="fade">
                                      <p:cBhvr>
                                        <p:cTn id="3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a:stretch/>
        </p:blipFill>
        <p:spPr>
          <a:xfrm>
            <a:off x="500062" y="857250"/>
            <a:ext cx="8128000" cy="5786437"/>
          </a:xfrm>
          <a:prstGeom prst="rect">
            <a:avLst/>
          </a:prstGeom>
          <a:noFill/>
          <a:ln>
            <a:noFill/>
          </a:ln>
        </p:spPr>
      </p:pic>
      <p:sp>
        <p:nvSpPr>
          <p:cNvPr id="136" name="Shape 136"/>
          <p:cNvSpPr txBox="1"/>
          <p:nvPr/>
        </p:nvSpPr>
        <p:spPr>
          <a:xfrm>
            <a:off x="3000375" y="3929062"/>
            <a:ext cx="1344613" cy="769937"/>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s-UY" sz="2200" b="0" i="0" u="none" strike="noStrike" cap="none">
                <a:solidFill>
                  <a:schemeClr val="dk1"/>
                </a:solidFill>
                <a:latin typeface="Verdana"/>
                <a:ea typeface="Verdana"/>
                <a:cs typeface="Verdana"/>
                <a:sym typeface="Verdana"/>
              </a:rPr>
              <a:t>South </a:t>
            </a:r>
          </a:p>
          <a:p>
            <a:pPr marL="0" marR="0" lvl="0" indent="0" algn="ctr" rtl="0">
              <a:spcBef>
                <a:spcPts val="0"/>
              </a:spcBef>
              <a:buClr>
                <a:schemeClr val="dk1"/>
              </a:buClr>
              <a:buSzPct val="25000"/>
              <a:buFont typeface="Arial"/>
              <a:buNone/>
            </a:pPr>
            <a:r>
              <a:rPr lang="es-UY" sz="2200" b="0" i="0" u="none" strike="noStrike" cap="none">
                <a:solidFill>
                  <a:schemeClr val="dk1"/>
                </a:solidFill>
                <a:latin typeface="Verdana"/>
                <a:ea typeface="Verdana"/>
                <a:cs typeface="Verdana"/>
                <a:sym typeface="Verdana"/>
              </a:rPr>
              <a:t>Carolina</a:t>
            </a:r>
          </a:p>
        </p:txBody>
      </p:sp>
      <p:pic>
        <p:nvPicPr>
          <p:cNvPr id="137" name="Shape 137" descr="C:\Users\mmagnani\AppData\Local\Microsoft\Windows\Temporary Internet Files\Content.IE5\DT3I0BAB\MC900331375[1].wmf"/>
          <p:cNvPicPr preferRelativeResize="0"/>
          <p:nvPr/>
        </p:nvPicPr>
        <p:blipFill rotWithShape="1">
          <a:blip r:embed="rId4">
            <a:alphaModFix/>
          </a:blip>
          <a:srcRect/>
          <a:stretch/>
        </p:blipFill>
        <p:spPr>
          <a:xfrm>
            <a:off x="4286250" y="5286375"/>
            <a:ext cx="714374" cy="571500"/>
          </a:xfrm>
          <a:prstGeom prst="rect">
            <a:avLst/>
          </a:prstGeom>
          <a:noFill/>
          <a:ln>
            <a:noFill/>
          </a:ln>
        </p:spPr>
      </p:pic>
      <p:pic>
        <p:nvPicPr>
          <p:cNvPr id="138" name="Shape 138" descr="C:\Users\mmagnani\AppData\Local\Microsoft\Windows\Temporary Internet Files\Content.IE5\DT3I0BAB\MC900331375[1].wmf"/>
          <p:cNvPicPr preferRelativeResize="0"/>
          <p:nvPr/>
        </p:nvPicPr>
        <p:blipFill rotWithShape="1">
          <a:blip r:embed="rId4">
            <a:alphaModFix/>
          </a:blip>
          <a:srcRect/>
          <a:stretch/>
        </p:blipFill>
        <p:spPr>
          <a:xfrm>
            <a:off x="4857750" y="4572000"/>
            <a:ext cx="714374" cy="571500"/>
          </a:xfrm>
          <a:prstGeom prst="rect">
            <a:avLst/>
          </a:prstGeom>
          <a:noFill/>
          <a:ln>
            <a:noFill/>
          </a:ln>
        </p:spPr>
      </p:pic>
      <p:pic>
        <p:nvPicPr>
          <p:cNvPr id="139" name="Shape 139" descr="C:\Users\mmagnani\AppData\Local\Microsoft\Windows\Temporary Internet Files\Content.IE5\DT3I0BAB\MC900331375[1].wmf"/>
          <p:cNvPicPr preferRelativeResize="0"/>
          <p:nvPr/>
        </p:nvPicPr>
        <p:blipFill rotWithShape="1">
          <a:blip r:embed="rId4">
            <a:alphaModFix/>
          </a:blip>
          <a:srcRect/>
          <a:stretch/>
        </p:blipFill>
        <p:spPr>
          <a:xfrm>
            <a:off x="5286375" y="3857625"/>
            <a:ext cx="714374" cy="571500"/>
          </a:xfrm>
          <a:prstGeom prst="rect">
            <a:avLst/>
          </a:prstGeom>
          <a:noFill/>
          <a:ln>
            <a:noFill/>
          </a:ln>
        </p:spPr>
      </p:pic>
      <p:sp>
        <p:nvSpPr>
          <p:cNvPr id="140" name="Shape 140"/>
          <p:cNvSpPr txBox="1"/>
          <p:nvPr/>
        </p:nvSpPr>
        <p:spPr>
          <a:xfrm>
            <a:off x="5143500" y="5357812"/>
            <a:ext cx="1985962" cy="43021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200" b="1" i="0" u="none" strike="noStrike" cap="none">
                <a:solidFill>
                  <a:schemeClr val="dk1"/>
                </a:solidFill>
                <a:latin typeface="Verdana"/>
                <a:ea typeface="Verdana"/>
                <a:cs typeface="Verdana"/>
                <a:sym typeface="Verdana"/>
              </a:rPr>
              <a:t> Charleston</a:t>
            </a:r>
          </a:p>
        </p:txBody>
      </p:sp>
      <p:sp>
        <p:nvSpPr>
          <p:cNvPr id="141" name="Shape 141"/>
          <p:cNvSpPr/>
          <p:nvPr/>
        </p:nvSpPr>
        <p:spPr>
          <a:xfrm>
            <a:off x="5072062" y="5500687"/>
            <a:ext cx="142875" cy="142875"/>
          </a:xfrm>
          <a:prstGeom prst="ellipse">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2" name="Shape 142" descr="C:\Users\mmagnani\AppData\Local\Microsoft\Windows\Temporary Internet Files\Content.IE5\XKQO9D01\MC900150083[1].wmf"/>
          <p:cNvPicPr preferRelativeResize="0"/>
          <p:nvPr/>
        </p:nvPicPr>
        <p:blipFill rotWithShape="1">
          <a:blip r:embed="rId5">
            <a:alphaModFix/>
          </a:blip>
          <a:srcRect/>
          <a:stretch/>
        </p:blipFill>
        <p:spPr>
          <a:xfrm>
            <a:off x="6429375" y="1285875"/>
            <a:ext cx="785813" cy="642938"/>
          </a:xfrm>
          <a:prstGeom prst="rect">
            <a:avLst/>
          </a:prstGeom>
          <a:noFill/>
          <a:ln>
            <a:noFill/>
          </a:ln>
        </p:spPr>
      </p:pic>
      <p:pic>
        <p:nvPicPr>
          <p:cNvPr id="143" name="Shape 143" descr="C:\Users\mmagnani\AppData\Local\Microsoft\Windows\Temporary Internet Files\Content.IE5\XKQO9D01\MC900150083[1].wmf"/>
          <p:cNvPicPr preferRelativeResize="0"/>
          <p:nvPr/>
        </p:nvPicPr>
        <p:blipFill rotWithShape="1">
          <a:blip r:embed="rId5">
            <a:alphaModFix/>
          </a:blip>
          <a:srcRect/>
          <a:stretch/>
        </p:blipFill>
        <p:spPr>
          <a:xfrm>
            <a:off x="6357937" y="2214563"/>
            <a:ext cx="785811" cy="642936"/>
          </a:xfrm>
          <a:prstGeom prst="rect">
            <a:avLst/>
          </a:prstGeom>
          <a:noFill/>
          <a:ln>
            <a:noFill/>
          </a:ln>
        </p:spPr>
      </p:pic>
      <p:pic>
        <p:nvPicPr>
          <p:cNvPr id="144" name="Shape 144" descr="C:\Users\mmagnani\AppData\Local\Microsoft\Windows\Temporary Internet Files\Content.IE5\XKQO9D01\MC900150083[1].wmf"/>
          <p:cNvPicPr preferRelativeResize="0"/>
          <p:nvPr/>
        </p:nvPicPr>
        <p:blipFill rotWithShape="1">
          <a:blip r:embed="rId5">
            <a:alphaModFix/>
          </a:blip>
          <a:srcRect/>
          <a:stretch/>
        </p:blipFill>
        <p:spPr>
          <a:xfrm>
            <a:off x="5357812" y="2714625"/>
            <a:ext cx="785811" cy="642938"/>
          </a:xfrm>
          <a:prstGeom prst="rect">
            <a:avLst/>
          </a:prstGeom>
          <a:noFill/>
          <a:ln>
            <a:noFill/>
          </a:ln>
        </p:spPr>
      </p:pic>
      <p:pic>
        <p:nvPicPr>
          <p:cNvPr id="145" name="Shape 145" descr="C:\Users\mmagnani\AppData\Local\Microsoft\Windows\Temporary Internet Files\Content.IE5\XKQO9D01\MC900150083[1].wmf"/>
          <p:cNvPicPr preferRelativeResize="0"/>
          <p:nvPr/>
        </p:nvPicPr>
        <p:blipFill rotWithShape="1">
          <a:blip r:embed="rId5">
            <a:alphaModFix/>
          </a:blip>
          <a:srcRect/>
          <a:stretch/>
        </p:blipFill>
        <p:spPr>
          <a:xfrm>
            <a:off x="6000750" y="3071813"/>
            <a:ext cx="785813" cy="642936"/>
          </a:xfrm>
          <a:prstGeom prst="rect">
            <a:avLst/>
          </a:prstGeom>
          <a:noFill/>
          <a:ln>
            <a:noFill/>
          </a:ln>
        </p:spPr>
      </p:pic>
      <p:sp>
        <p:nvSpPr>
          <p:cNvPr id="146" name="Shape 146"/>
          <p:cNvSpPr/>
          <p:nvPr/>
        </p:nvSpPr>
        <p:spPr>
          <a:xfrm>
            <a:off x="4714875" y="4143375"/>
            <a:ext cx="357188" cy="285750"/>
          </a:xfrm>
          <a:prstGeom prst="triangle">
            <a:avLst>
              <a:gd name="adj" fmla="val 50000"/>
            </a:avLst>
          </a:prstGeom>
          <a:solidFill>
            <a:srgbClr val="00206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Shape 147"/>
          <p:cNvSpPr/>
          <p:nvPr/>
        </p:nvSpPr>
        <p:spPr>
          <a:xfrm>
            <a:off x="4286250" y="4857750"/>
            <a:ext cx="357188" cy="285750"/>
          </a:xfrm>
          <a:prstGeom prst="triangle">
            <a:avLst>
              <a:gd name="adj" fmla="val 50000"/>
            </a:avLst>
          </a:prstGeom>
          <a:solidFill>
            <a:srgbClr val="00206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Shape 148"/>
          <p:cNvSpPr/>
          <p:nvPr/>
        </p:nvSpPr>
        <p:spPr>
          <a:xfrm>
            <a:off x="8429625" y="3643312"/>
            <a:ext cx="357188" cy="285750"/>
          </a:xfrm>
          <a:prstGeom prst="triangle">
            <a:avLst>
              <a:gd name="adj" fmla="val 50000"/>
            </a:avLst>
          </a:prstGeom>
          <a:solidFill>
            <a:srgbClr val="00206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9" name="Shape 149" descr="C:\Users\mmagnani\AppData\Local\Microsoft\Windows\Temporary Internet Files\Content.IE5\DT3I0BAB\MC900331375[1].wmf"/>
          <p:cNvPicPr preferRelativeResize="0"/>
          <p:nvPr/>
        </p:nvPicPr>
        <p:blipFill rotWithShape="1">
          <a:blip r:embed="rId6">
            <a:alphaModFix/>
          </a:blip>
          <a:srcRect/>
          <a:stretch/>
        </p:blipFill>
        <p:spPr>
          <a:xfrm>
            <a:off x="8358188" y="4143375"/>
            <a:ext cx="428625" cy="357188"/>
          </a:xfrm>
          <a:prstGeom prst="rect">
            <a:avLst/>
          </a:prstGeom>
          <a:noFill/>
          <a:ln>
            <a:noFill/>
          </a:ln>
        </p:spPr>
      </p:pic>
      <p:pic>
        <p:nvPicPr>
          <p:cNvPr id="150" name="Shape 150" descr="C:\Users\mmagnani\AppData\Local\Microsoft\Windows\Temporary Internet Files\Content.IE5\XKQO9D01\MC900150083[1].wmf"/>
          <p:cNvPicPr preferRelativeResize="0"/>
          <p:nvPr/>
        </p:nvPicPr>
        <p:blipFill rotWithShape="1">
          <a:blip r:embed="rId7">
            <a:alphaModFix/>
          </a:blip>
          <a:srcRect/>
          <a:stretch/>
        </p:blipFill>
        <p:spPr>
          <a:xfrm>
            <a:off x="8286750" y="4643437"/>
            <a:ext cx="571500" cy="500062"/>
          </a:xfrm>
          <a:prstGeom prst="rect">
            <a:avLst/>
          </a:prstGeom>
          <a:noFill/>
          <a:ln>
            <a:noFill/>
          </a:ln>
        </p:spPr>
      </p:pic>
      <p:sp>
        <p:nvSpPr>
          <p:cNvPr id="151" name="Shape 151"/>
          <p:cNvSpPr txBox="1"/>
          <p:nvPr/>
        </p:nvSpPr>
        <p:spPr>
          <a:xfrm>
            <a:off x="7572375" y="3571875"/>
            <a:ext cx="1357313" cy="369888"/>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1800" b="0" i="0" u="none" strike="noStrike" cap="none">
                <a:solidFill>
                  <a:schemeClr val="dk1"/>
                </a:solidFill>
                <a:latin typeface="Verdana"/>
                <a:ea typeface="Verdana"/>
                <a:cs typeface="Verdana"/>
                <a:sym typeface="Verdana"/>
              </a:rPr>
              <a:t>indigo</a:t>
            </a:r>
          </a:p>
        </p:txBody>
      </p:sp>
      <p:sp>
        <p:nvSpPr>
          <p:cNvPr id="152" name="Shape 152"/>
          <p:cNvSpPr txBox="1"/>
          <p:nvPr/>
        </p:nvSpPr>
        <p:spPr>
          <a:xfrm>
            <a:off x="7800975" y="4130675"/>
            <a:ext cx="557213" cy="369888"/>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1800" b="0" i="0" u="none" strike="noStrike" cap="none">
                <a:solidFill>
                  <a:schemeClr val="dk1"/>
                </a:solidFill>
                <a:latin typeface="Calibri"/>
                <a:ea typeface="Calibri"/>
                <a:cs typeface="Calibri"/>
                <a:sym typeface="Calibri"/>
              </a:rPr>
              <a:t>rice</a:t>
            </a:r>
          </a:p>
        </p:txBody>
      </p:sp>
      <p:sp>
        <p:nvSpPr>
          <p:cNvPr id="153" name="Shape 153"/>
          <p:cNvSpPr txBox="1"/>
          <p:nvPr/>
        </p:nvSpPr>
        <p:spPr>
          <a:xfrm>
            <a:off x="7215188" y="4714875"/>
            <a:ext cx="1077912" cy="369888"/>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1800" b="0" i="0" u="none" strike="noStrike" cap="none">
                <a:solidFill>
                  <a:schemeClr val="dk1"/>
                </a:solidFill>
                <a:latin typeface="Verdana"/>
                <a:ea typeface="Verdana"/>
                <a:cs typeface="Verdana"/>
                <a:sym typeface="Verdana"/>
              </a:rPr>
              <a:t>tobacco</a:t>
            </a:r>
          </a:p>
        </p:txBody>
      </p:sp>
      <p:sp>
        <p:nvSpPr>
          <p:cNvPr id="154" name="Shape 154"/>
          <p:cNvSpPr/>
          <p:nvPr/>
        </p:nvSpPr>
        <p:spPr>
          <a:xfrm>
            <a:off x="7143750" y="3429000"/>
            <a:ext cx="1785937" cy="2000250"/>
          </a:xfrm>
          <a:prstGeom prst="rect">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5" name="Shape 155"/>
          <p:cNvPicPr preferRelativeResize="0"/>
          <p:nvPr/>
        </p:nvPicPr>
        <p:blipFill rotWithShape="1">
          <a:blip r:embed="rId8">
            <a:alphaModFix/>
          </a:blip>
          <a:srcRect/>
          <a:stretch/>
        </p:blipFill>
        <p:spPr>
          <a:xfrm rot="-2087858">
            <a:off x="4724400" y="1317624"/>
            <a:ext cx="1800224" cy="600074"/>
          </a:xfrm>
          <a:prstGeom prst="rect">
            <a:avLst/>
          </a:prstGeom>
          <a:noFill/>
          <a:ln>
            <a:noFill/>
          </a:ln>
        </p:spPr>
      </p:pic>
      <p:pic>
        <p:nvPicPr>
          <p:cNvPr id="156" name="Shape 156"/>
          <p:cNvPicPr preferRelativeResize="0"/>
          <p:nvPr/>
        </p:nvPicPr>
        <p:blipFill rotWithShape="1">
          <a:blip r:embed="rId8">
            <a:alphaModFix/>
          </a:blip>
          <a:srcRect/>
          <a:stretch/>
        </p:blipFill>
        <p:spPr>
          <a:xfrm rot="-2087858">
            <a:off x="3438525" y="3032125"/>
            <a:ext cx="1800224" cy="600074"/>
          </a:xfrm>
          <a:prstGeom prst="rect">
            <a:avLst/>
          </a:prstGeom>
          <a:noFill/>
          <a:ln>
            <a:noFill/>
          </a:ln>
        </p:spPr>
      </p:pic>
      <p:pic>
        <p:nvPicPr>
          <p:cNvPr id="157" name="Shape 157"/>
          <p:cNvPicPr preferRelativeResize="0"/>
          <p:nvPr/>
        </p:nvPicPr>
        <p:blipFill rotWithShape="1">
          <a:blip r:embed="rId8">
            <a:alphaModFix/>
          </a:blip>
          <a:srcRect/>
          <a:stretch/>
        </p:blipFill>
        <p:spPr>
          <a:xfrm rot="-2087858">
            <a:off x="2366963" y="2889250"/>
            <a:ext cx="1800224" cy="600074"/>
          </a:xfrm>
          <a:prstGeom prst="rect">
            <a:avLst/>
          </a:prstGeom>
          <a:noFill/>
          <a:ln>
            <a:noFill/>
          </a:ln>
        </p:spPr>
      </p:pic>
      <p:pic>
        <p:nvPicPr>
          <p:cNvPr id="158" name="Shape 158"/>
          <p:cNvPicPr preferRelativeResize="0"/>
          <p:nvPr/>
        </p:nvPicPr>
        <p:blipFill rotWithShape="1">
          <a:blip r:embed="rId8">
            <a:alphaModFix/>
          </a:blip>
          <a:srcRect/>
          <a:stretch/>
        </p:blipFill>
        <p:spPr>
          <a:xfrm rot="-2087858">
            <a:off x="866775" y="4460875"/>
            <a:ext cx="1800224" cy="600074"/>
          </a:xfrm>
          <a:prstGeom prst="rect">
            <a:avLst/>
          </a:prstGeom>
          <a:noFill/>
          <a:ln>
            <a:noFill/>
          </a:ln>
        </p:spPr>
      </p:pic>
      <p:pic>
        <p:nvPicPr>
          <p:cNvPr id="159" name="Shape 159"/>
          <p:cNvPicPr preferRelativeResize="0"/>
          <p:nvPr/>
        </p:nvPicPr>
        <p:blipFill rotWithShape="1">
          <a:blip r:embed="rId8">
            <a:alphaModFix/>
          </a:blip>
          <a:srcRect/>
          <a:stretch/>
        </p:blipFill>
        <p:spPr>
          <a:xfrm rot="-2087858">
            <a:off x="1509713" y="5103812"/>
            <a:ext cx="1800224" cy="600074"/>
          </a:xfrm>
          <a:prstGeom prst="rect">
            <a:avLst/>
          </a:prstGeom>
          <a:noFill/>
          <a:ln>
            <a:noFill/>
          </a:ln>
        </p:spPr>
      </p:pic>
      <p:sp>
        <p:nvSpPr>
          <p:cNvPr id="160" name="Shape 160"/>
          <p:cNvSpPr txBox="1"/>
          <p:nvPr/>
        </p:nvSpPr>
        <p:spPr>
          <a:xfrm>
            <a:off x="3071813" y="2286000"/>
            <a:ext cx="2236787" cy="43021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s-UY" sz="2200" b="0" i="0" u="none" strike="noStrike" cap="none">
                <a:solidFill>
                  <a:schemeClr val="dk1"/>
                </a:solidFill>
                <a:latin typeface="Verdana"/>
                <a:ea typeface="Verdana"/>
                <a:cs typeface="Verdana"/>
                <a:sym typeface="Verdana"/>
              </a:rPr>
              <a:t>North Carolina</a:t>
            </a:r>
          </a:p>
        </p:txBody>
      </p:sp>
      <p:pic>
        <p:nvPicPr>
          <p:cNvPr id="161" name="Shape 161"/>
          <p:cNvPicPr preferRelativeResize="0"/>
          <p:nvPr/>
        </p:nvPicPr>
        <p:blipFill rotWithShape="1">
          <a:blip r:embed="rId8">
            <a:alphaModFix/>
          </a:blip>
          <a:srcRect/>
          <a:stretch/>
        </p:blipFill>
        <p:spPr>
          <a:xfrm rot="-2087858">
            <a:off x="3438525" y="1246187"/>
            <a:ext cx="1800224" cy="60007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14400"/>
            <a:ext cx="7772400" cy="2246769"/>
          </a:xfrm>
          <a:prstGeom prst="rect">
            <a:avLst/>
          </a:prstGeom>
          <a:noFill/>
        </p:spPr>
        <p:txBody>
          <a:bodyPr wrap="square" rtlCol="0">
            <a:spAutoFit/>
          </a:bodyPr>
          <a:lstStyle/>
          <a:p>
            <a:pPr algn="just"/>
            <a:r>
              <a:rPr lang="en-US" sz="2800" u="sng" dirty="0" smtClean="0">
                <a:solidFill>
                  <a:srgbClr val="FF0000"/>
                </a:solidFill>
              </a:rPr>
              <a:t>Do Now 11/1:</a:t>
            </a:r>
          </a:p>
          <a:p>
            <a:pPr algn="just"/>
            <a:endParaRPr lang="en-US" sz="2800" dirty="0"/>
          </a:p>
          <a:p>
            <a:pPr algn="just"/>
            <a:r>
              <a:rPr lang="en-US" sz="2800" dirty="0" smtClean="0"/>
              <a:t>With a partner, use your notes or yesterday’s assignment to come up with </a:t>
            </a:r>
            <a:r>
              <a:rPr lang="en-US" sz="2800" u="sng" dirty="0" smtClean="0"/>
              <a:t>5 main idea statements</a:t>
            </a:r>
            <a:r>
              <a:rPr lang="en-US" sz="2800" dirty="0" smtClean="0"/>
              <a:t> about the Southern Colonies. </a:t>
            </a:r>
            <a:endParaRPr lang="en-US" sz="2800" dirty="0"/>
          </a:p>
        </p:txBody>
      </p:sp>
    </p:spTree>
    <p:extLst>
      <p:ext uri="{BB962C8B-B14F-4D97-AF65-F5344CB8AC3E}">
        <p14:creationId xmlns:p14="http://schemas.microsoft.com/office/powerpoint/2010/main" val="654625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903</Words>
  <Application>Microsoft Office PowerPoint</Application>
  <PresentationFormat>On-screen Show (4:3)</PresentationFormat>
  <Paragraphs>128</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Unit 2: The 13 Colonies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The 13 Colonies</dc:title>
  <dc:creator>Laura Lucid</dc:creator>
  <cp:lastModifiedBy>Laura Lucid</cp:lastModifiedBy>
  <cp:revision>14</cp:revision>
  <cp:lastPrinted>2016-10-27T15:34:34Z</cp:lastPrinted>
  <dcterms:modified xsi:type="dcterms:W3CDTF">2016-11-01T17:58:06Z</dcterms:modified>
</cp:coreProperties>
</file>