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89C9723-7074-4DFC-8D93-DD0912733ACC}">
  <a:tblStyle styleId="{589C9723-7074-4DFC-8D93-DD0912733ACC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99007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s-UY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s-UY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s-UY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s-UY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s-UY"/>
              <a:t>8</a:t>
            </a:fld>
            <a:endParaRPr lang="es-UY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s-UY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Shape 22" descr="bttn_prev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 descr="bttn_nex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UY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s-UY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4800600" y="228600"/>
            <a:ext cx="3744913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s-UY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 2: The 13 Colonies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4248150" y="5867400"/>
            <a:ext cx="4895850" cy="461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 3: The Southern Colonies</a:t>
            </a:r>
          </a:p>
        </p:txBody>
      </p:sp>
      <p:pic>
        <p:nvPicPr>
          <p:cNvPr id="93" name="Shape 93" descr="http://paradigm-shift-21st-century.nl/plaatjes/puritans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82563"/>
            <a:ext cx="3886200" cy="6446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 descr="http://images.yourdictionary.com/images/definitions/lg/new-amsterdam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19600" y="1752600"/>
            <a:ext cx="4464050" cy="266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0"/>
            <a:ext cx="57912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/>
          <p:nvPr/>
        </p:nvSpPr>
        <p:spPr>
          <a:xfrm>
            <a:off x="6513525" y="5103800"/>
            <a:ext cx="1909800" cy="1462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Southern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Colonies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6838950" y="971550"/>
            <a:ext cx="1584325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Maryland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660900" y="1676400"/>
            <a:ext cx="12827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Virginia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3886200" y="2905125"/>
            <a:ext cx="2317749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Carolina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3619500" y="3962400"/>
            <a:ext cx="1683600" cy="738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South</a:t>
            </a:r>
          </a:p>
          <a:p>
            <a:pPr marL="0" marR="0" lvl="0" indent="0" algn="ctr" rtl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Carolina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2692400" y="5492750"/>
            <a:ext cx="1584300" cy="5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Georgia</a:t>
            </a:r>
          </a:p>
        </p:txBody>
      </p:sp>
      <p:cxnSp>
        <p:nvCxnSpPr>
          <p:cNvPr id="181" name="Shape 181"/>
          <p:cNvCxnSpPr>
            <a:stCxn id="176" idx="1"/>
          </p:cNvCxnSpPr>
          <p:nvPr/>
        </p:nvCxnSpPr>
        <p:spPr>
          <a:xfrm rot="10800000">
            <a:off x="5714850" y="609487"/>
            <a:ext cx="1124100" cy="6240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82" name="Shape 182"/>
          <p:cNvSpPr/>
          <p:nvPr/>
        </p:nvSpPr>
        <p:spPr>
          <a:xfrm>
            <a:off x="3352800" y="4114800"/>
            <a:ext cx="1257299" cy="1390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1818" y="2739"/>
                  <a:pt x="3557" y="5523"/>
                  <a:pt x="5454" y="8219"/>
                </a:cubicBezTo>
                <a:cubicBezTo>
                  <a:pt x="7800" y="11552"/>
                  <a:pt x="11345" y="14333"/>
                  <a:pt x="12727" y="18082"/>
                </a:cubicBezTo>
                <a:cubicBezTo>
                  <a:pt x="13717" y="20768"/>
                  <a:pt x="15213" y="26267"/>
                  <a:pt x="18181" y="27944"/>
                </a:cubicBezTo>
                <a:cubicBezTo>
                  <a:pt x="21432" y="29781"/>
                  <a:pt x="25901" y="29310"/>
                  <a:pt x="29090" y="31232"/>
                </a:cubicBezTo>
                <a:lnTo>
                  <a:pt x="34545" y="34520"/>
                </a:lnTo>
                <a:cubicBezTo>
                  <a:pt x="44242" y="47670"/>
                  <a:pt x="31515" y="31780"/>
                  <a:pt x="43636" y="42739"/>
                </a:cubicBezTo>
                <a:cubicBezTo>
                  <a:pt x="51860" y="50174"/>
                  <a:pt x="42108" y="46114"/>
                  <a:pt x="52727" y="49314"/>
                </a:cubicBezTo>
                <a:cubicBezTo>
                  <a:pt x="55151" y="52602"/>
                  <a:pt x="56363" y="56985"/>
                  <a:pt x="60000" y="59177"/>
                </a:cubicBezTo>
                <a:cubicBezTo>
                  <a:pt x="72503" y="66713"/>
                  <a:pt x="66762" y="64503"/>
                  <a:pt x="76363" y="67396"/>
                </a:cubicBezTo>
                <a:cubicBezTo>
                  <a:pt x="77575" y="70684"/>
                  <a:pt x="77873" y="74376"/>
                  <a:pt x="80000" y="77259"/>
                </a:cubicBezTo>
                <a:cubicBezTo>
                  <a:pt x="81212" y="78903"/>
                  <a:pt x="82748" y="80385"/>
                  <a:pt x="83636" y="82190"/>
                </a:cubicBezTo>
                <a:cubicBezTo>
                  <a:pt x="85322" y="85620"/>
                  <a:pt x="86652" y="93906"/>
                  <a:pt x="90909" y="96985"/>
                </a:cubicBezTo>
                <a:cubicBezTo>
                  <a:pt x="92405" y="98067"/>
                  <a:pt x="94649" y="97854"/>
                  <a:pt x="96363" y="98629"/>
                </a:cubicBezTo>
                <a:cubicBezTo>
                  <a:pt x="98318" y="99512"/>
                  <a:pt x="100000" y="100820"/>
                  <a:pt x="101818" y="101916"/>
                </a:cubicBezTo>
                <a:cubicBezTo>
                  <a:pt x="102400" y="104023"/>
                  <a:pt x="104150" y="111065"/>
                  <a:pt x="105454" y="113423"/>
                </a:cubicBezTo>
                <a:cubicBezTo>
                  <a:pt x="106431" y="115190"/>
                  <a:pt x="107193" y="117374"/>
                  <a:pt x="109090" y="118354"/>
                </a:cubicBezTo>
                <a:cubicBezTo>
                  <a:pt x="112480" y="120106"/>
                  <a:pt x="116326" y="119998"/>
                  <a:pt x="120000" y="119998"/>
                </a:cubicBezTo>
              </a:path>
            </a:pathLst>
          </a:custGeom>
          <a:noFill/>
          <a:ln w="2540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/>
          <p:nvPr/>
        </p:nvSpPr>
        <p:spPr>
          <a:xfrm rot="2950815">
            <a:off x="2939256" y="4710905"/>
            <a:ext cx="1612899" cy="369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Savannah River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3179763" y="990600"/>
            <a:ext cx="2374899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Maryland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1371600" y="76200"/>
            <a:ext cx="6950074" cy="12001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factors influenced the development of the Southern Colonies?</a:t>
            </a:r>
          </a:p>
        </p:txBody>
      </p:sp>
      <p:pic>
        <p:nvPicPr>
          <p:cNvPr id="102" name="Shape 102" descr="SFQ_icon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31763"/>
            <a:ext cx="762000" cy="771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307975" y="3048000"/>
            <a:ext cx="8378824" cy="22463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When Calvert died, his son </a:t>
            </a: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</a:t>
            </a: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also known as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___________________________</a:t>
            </a: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took over the colony.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Soon there was tension between Protestants and Catholics, and Lord Baltimore </a:t>
            </a: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___________________________________.</a:t>
            </a:r>
          </a:p>
          <a:p>
            <a:pPr marL="0" marR="0" lvl="0" indent="0" algn="l" rtl="0"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1905000" y="4830762"/>
            <a:ext cx="7010400" cy="13223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1649, he convinced Maryland’s assembly to pass the </a:t>
            </a:r>
            <a:r>
              <a:rPr lang="es-UY"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Act of Toleration</a:t>
            </a: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_________________________________________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_________________________________________</a:t>
            </a:r>
          </a:p>
        </p:txBody>
      </p:sp>
      <p:sp>
        <p:nvSpPr>
          <p:cNvPr id="105" name="Shape 105"/>
          <p:cNvSpPr/>
          <p:nvPr/>
        </p:nvSpPr>
        <p:spPr>
          <a:xfrm rot="-959086">
            <a:off x="542924" y="5053012"/>
            <a:ext cx="1166812" cy="108108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790575" y="5383212"/>
            <a:ext cx="7620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Point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304800" y="1524000"/>
            <a:ext cx="8610599" cy="178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1632, </a:t>
            </a: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</a:t>
            </a:r>
            <a:r>
              <a:rPr lang="es-UY" sz="2000" b="1" i="0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granted a charter for a new colony to </a:t>
            </a: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</a:t>
            </a: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an English Catholic.  Calvert set up the colony of Maryland, where </a:t>
            </a:r>
            <a:r>
              <a:rPr lang="es-UY" sz="2000" b="1" i="0" u="sng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Catholics</a:t>
            </a:r>
            <a:r>
              <a:rPr lang="es-UY"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could live free of </a:t>
            </a: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</a:t>
            </a:r>
            <a:r>
              <a:rPr lang="es-UY" sz="2000" b="1" i="0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__________________________________________</a:t>
            </a:r>
            <a:r>
              <a:rPr lang="es-UY"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0" marR="0" lvl="0" indent="0" algn="l" rtl="0"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3348037" y="304800"/>
            <a:ext cx="2376487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Virginia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298450" y="849312"/>
            <a:ext cx="8610599" cy="968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Virginia’s history began with Jamestown in 1607. Since then, the colony grew around the original settlement. </a:t>
            </a:r>
            <a:r>
              <a:rPr lang="es-UY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 </a:t>
            </a:r>
            <a:r>
              <a:rPr lang="es-UY"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quickly became the colony’s </a:t>
            </a:r>
            <a:r>
              <a:rPr lang="es-UY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</a:t>
            </a:r>
            <a:r>
              <a:rPr lang="es-UY"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 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298450" y="1882775"/>
            <a:ext cx="8610599" cy="12620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Violence broke out between farmers who wanted more space to plant tobacco and Native Americans trying to defend their land. When settlers received no help from Virginia’s government, they rebelled.</a:t>
            </a:r>
          </a:p>
        </p:txBody>
      </p:sp>
      <p:sp>
        <p:nvSpPr>
          <p:cNvPr id="115" name="Shape 115"/>
          <p:cNvSpPr/>
          <p:nvPr/>
        </p:nvSpPr>
        <p:spPr>
          <a:xfrm rot="-959086">
            <a:off x="355600" y="5016500"/>
            <a:ext cx="1166812" cy="1081088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1692275" y="5062537"/>
            <a:ext cx="6610349" cy="1108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Bacon died and the rebellion ended, </a:t>
            </a:r>
            <a:r>
              <a:rPr lang="es-UY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____________________________________________________________________________________________________________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609600" y="5346700"/>
            <a:ext cx="762000" cy="523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Point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298450" y="3200400"/>
            <a:ext cx="8610599" cy="6778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1675, </a:t>
            </a:r>
            <a:r>
              <a:rPr lang="es-UY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</a:t>
            </a:r>
            <a:r>
              <a:rPr lang="es-UY"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and his followers made their way to</a:t>
            </a:r>
            <a:r>
              <a:rPr lang="es-UY" sz="1900" b="1" i="0" u="sng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s-UY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</a:t>
            </a:r>
            <a:r>
              <a:rPr lang="es-UY"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, attacking Indian settlements along the way.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298450" y="4048125"/>
            <a:ext cx="8610599" cy="3841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When they arrived they </a:t>
            </a:r>
            <a:r>
              <a:rPr lang="es-UY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Shape 125"/>
          <p:cNvGraphicFramePr/>
          <p:nvPr/>
        </p:nvGraphicFramePr>
        <p:xfrm>
          <a:off x="468312" y="404812"/>
          <a:ext cx="8153400" cy="5522925"/>
        </p:xfrm>
        <a:graphic>
          <a:graphicData uri="http://schemas.openxmlformats.org/drawingml/2006/table">
            <a:tbl>
              <a:tblPr>
                <a:noFill/>
                <a:tableStyleId>{589C9723-7074-4DFC-8D93-DD0912733ACC}</a:tableStyleId>
              </a:tblPr>
              <a:tblGrid>
                <a:gridCol w="1994975"/>
                <a:gridCol w="6158425"/>
              </a:tblGrid>
              <a:tr h="65072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Verdana"/>
                        <a:buNone/>
                      </a:pPr>
                      <a:r>
                        <a:rPr lang="es-UY" sz="2200" b="1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The Carolinas</a:t>
                      </a:r>
                    </a:p>
                  </a:txBody>
                  <a:tcPr marL="137150" marR="137150" marT="137175" marB="13717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14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dk1"/>
                        </a:buClr>
                        <a:buSzPct val="25000"/>
                        <a:buFont typeface="Verdana"/>
                        <a:buNone/>
                      </a:pPr>
                      <a:r>
                        <a:rPr lang="es-UY" sz="1800" b="0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 1663, King Charles II granted a charter for a new colony called Carolina to be established south of Virginia.</a:t>
                      </a:r>
                    </a:p>
                  </a:txBody>
                  <a:tcPr marL="137150" marR="137150" marT="137175" marB="13717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4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Verdana"/>
                        <a:buNone/>
                      </a:pPr>
                      <a:r>
                        <a:rPr lang="es-UY" sz="1800" b="1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Northern Carolina</a:t>
                      </a:r>
                    </a:p>
                  </a:txBody>
                  <a:tcPr marL="137150" marR="137150" marT="137175" marB="13717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37150" marR="137150" marT="137175" marB="1371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1709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Verdana"/>
                        <a:buNone/>
                      </a:pPr>
                      <a:r>
                        <a:rPr lang="es-UY" sz="1800" b="1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Southern Carolina</a:t>
                      </a:r>
                    </a:p>
                  </a:txBody>
                  <a:tcPr marL="137150" marR="137150" marT="137175" marB="13717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37150" marR="137150" marT="137175" marB="13717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8372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37150" marR="137150" marT="137175" marB="13717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6" name="Shape 126"/>
          <p:cNvSpPr/>
          <p:nvPr/>
        </p:nvSpPr>
        <p:spPr>
          <a:xfrm rot="-959086">
            <a:off x="546099" y="5116513"/>
            <a:ext cx="863600" cy="777875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/>
          <p:nvPr/>
        </p:nvSpPr>
        <p:spPr>
          <a:xfrm>
            <a:off x="708025" y="5357812"/>
            <a:ext cx="619125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Point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1571625" y="5143500"/>
            <a:ext cx="7042149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Eventually, because of its differences, Carolina </a:t>
            </a:r>
          </a:p>
          <a:p>
            <a:pPr marL="0" marR="0" lvl="0" indent="0" algn="l" rtl="0">
              <a:spcBef>
                <a:spcPts val="3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split and established separate colonial governments.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381000" y="762000"/>
            <a:ext cx="8534399" cy="708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Georgia, the last of England’s 13 colonies, was founded for two reasons: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3333750" y="160338"/>
            <a:ext cx="2376487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Georgia</a:t>
            </a:r>
          </a:p>
        </p:txBody>
      </p:sp>
      <p:sp>
        <p:nvSpPr>
          <p:cNvPr id="136" name="Shape 136"/>
          <p:cNvSpPr/>
          <p:nvPr/>
        </p:nvSpPr>
        <p:spPr>
          <a:xfrm rot="-959086">
            <a:off x="368299" y="1846263"/>
            <a:ext cx="1400175" cy="1208086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714375" y="2211388"/>
            <a:ext cx="762000" cy="5222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Points</a:t>
            </a: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3125" y="2798763"/>
            <a:ext cx="1692275" cy="2066924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6778625" y="4865687"/>
            <a:ext cx="2289174" cy="369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James Oglethorpe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381000" y="3657600"/>
            <a:ext cx="6432550" cy="708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Oglethorpe wanted a rigid structure for these          former inmates, so rules were established: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998537" y="4665662"/>
            <a:ext cx="6546850" cy="400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_________________________________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990600" y="5148262"/>
            <a:ext cx="6546850" cy="492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_________________________________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1908175" y="1371600"/>
            <a:ext cx="6400799" cy="19700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s-UY" sz="2000" b="0" i="0" u="none" strike="noStrike" cap="none">
                <a:latin typeface="Verdana"/>
                <a:ea typeface="Verdana"/>
                <a:cs typeface="Verdana"/>
                <a:sym typeface="Verdana"/>
              </a:rPr>
              <a:t>Led by </a:t>
            </a:r>
            <a:r>
              <a:rPr lang="es-UY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</a:t>
            </a:r>
            <a:r>
              <a:rPr lang="es-UY" sz="2000" b="0" i="0" u="none" strike="noStrike" cap="none">
                <a:latin typeface="Verdana"/>
                <a:ea typeface="Verdana"/>
                <a:cs typeface="Verdana"/>
                <a:sym typeface="Verdana"/>
              </a:rPr>
              <a:t>, it was a colony where </a:t>
            </a:r>
            <a:r>
              <a:rPr lang="es-UY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_________________</a:t>
            </a:r>
            <a:r>
              <a:rPr lang="es-UY" sz="2000" b="0" i="0" u="none" strike="noStrike" cap="none">
                <a:latin typeface="Verdana"/>
                <a:ea typeface="Verdana"/>
                <a:cs typeface="Verdana"/>
                <a:sym typeface="Verdana"/>
              </a:rPr>
              <a:t> could get a fresh start after prison.</a:t>
            </a:r>
          </a:p>
          <a:p>
            <a:pPr marL="228600" marR="0" lvl="0" indent="-228600" algn="l" rtl="0">
              <a:spcBef>
                <a:spcPts val="220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s-UY" sz="2000" b="0" i="0" u="none" strike="noStrike" cap="none">
                <a:latin typeface="Verdana"/>
                <a:ea typeface="Verdana"/>
                <a:cs typeface="Verdana"/>
                <a:sym typeface="Verdana"/>
              </a:rPr>
              <a:t>Act as a </a:t>
            </a:r>
            <a:r>
              <a:rPr lang="es-UY" sz="1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______________</a:t>
            </a:r>
            <a:r>
              <a:rPr lang="es-UY" sz="2000" b="0" i="0" u="none" strike="noStrike" cap="none">
                <a:latin typeface="Verdana"/>
                <a:ea typeface="Verdana"/>
                <a:cs typeface="Verdana"/>
                <a:sym typeface="Verdana"/>
              </a:rPr>
              <a:t>between Spanish Florida    and the other English colonies.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381000" y="760412"/>
            <a:ext cx="4624387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Ideas: The Southern Colonies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364325" y="1728575"/>
            <a:ext cx="8415300" cy="397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Maryland was created for Catholics by the Calvert family, but the Act of Toleration in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1649 allowed for all Christi</a:t>
            </a:r>
            <a:r>
              <a:rPr lang="es-UY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</a:t>
            </a: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to settle there.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rebellion of farmers in Virginia occurred when the colonial government refused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to protect its citizens from danger.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cash crops of the Southern colonies were tobacco, rice and indigo.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James Oglethorpe created the colony of Georgia as a place where debtors could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begin a new life.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Southern colonies ultimately had two distinct ways of life: the tidewater region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where large plantations, wealthy planters and slavery prospered; and the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UY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backcountry where poorer immigrant families lived a more rugged lifestyle.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914400" y="260350"/>
            <a:ext cx="38862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2400" b="1" i="0" u="sng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Terms and People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304800" y="946150"/>
            <a:ext cx="8458200" cy="569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Nathaniel Bacon</a:t>
            </a:r>
            <a:r>
              <a:rPr lang="es-UY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</a:t>
            </a:r>
          </a:p>
          <a:p>
            <a:pPr marL="228600" marR="0" lvl="0" indent="-2286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28600" marR="0" lvl="0" indent="-2032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George &amp; Cecil Calvert </a:t>
            </a:r>
            <a:r>
              <a:rPr lang="es-UY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(Lord Baltimore) –</a:t>
            </a:r>
          </a:p>
          <a:p>
            <a:pPr marL="228600" marR="0" lvl="0" indent="-2286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28600" marR="0" lvl="0" indent="-2032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Act of Toleration</a:t>
            </a:r>
            <a:r>
              <a:rPr lang="es-UY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</a:p>
          <a:p>
            <a:pPr marL="228600" marR="0" lvl="0" indent="-2286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28600" marR="0" lvl="0" indent="-2032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James Oglethorpe</a:t>
            </a:r>
            <a:r>
              <a:rPr lang="es-UY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</a:t>
            </a:r>
          </a:p>
          <a:p>
            <a:pPr marL="228600" marR="0" lvl="0" indent="-228600" algn="l" rtl="0"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28600" marR="0" lvl="0" indent="-2540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indigo</a:t>
            </a:r>
            <a:r>
              <a:rPr lang="es-UY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</a:p>
          <a:p>
            <a:pPr marR="0" lvl="0" algn="l" rtl="0">
              <a:spcBef>
                <a:spcPts val="92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28600" marR="0" lvl="0" indent="-254000" algn="l" rtl="0"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debtor </a:t>
            </a:r>
            <a:r>
              <a:rPr lang="es-UY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</a:t>
            </a:r>
          </a:p>
          <a:p>
            <a:pPr marR="0" lvl="0" algn="l" rtl="0">
              <a:spcBef>
                <a:spcPts val="84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28600" marR="0" lvl="0" indent="-254000" algn="l" rtl="0">
              <a:spcBef>
                <a:spcPts val="840"/>
              </a:spcBef>
              <a:spcAft>
                <a:spcPts val="14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s-UY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plantation</a:t>
            </a:r>
            <a:r>
              <a:rPr lang="es-UY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7" name="Shape 167"/>
          <p:cNvGraphicFramePr/>
          <p:nvPr/>
        </p:nvGraphicFramePr>
        <p:xfrm>
          <a:off x="900112" y="95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{589C9723-7074-4DFC-8D93-DD0912733ACC}</a:tableStyleId>
              </a:tblPr>
              <a:tblGrid>
                <a:gridCol w="1728200"/>
                <a:gridCol w="5587000"/>
              </a:tblGrid>
              <a:tr h="60960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Verdana"/>
                        <a:buNone/>
                      </a:pPr>
                      <a:r>
                        <a:rPr lang="es-UY" sz="2200" b="1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Life in the Southern Colonies</a:t>
                      </a:r>
                    </a:p>
                  </a:txBody>
                  <a:tcPr marL="137150" marR="137150" marT="137150" marB="1371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7000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Verdana"/>
                        <a:buNone/>
                      </a:pPr>
                      <a:r>
                        <a:rPr lang="es-UY" sz="18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                 Two distinct ways of life developed in the                   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Verdana"/>
                        <a:buNone/>
                      </a:pPr>
                      <a:r>
                        <a:rPr lang="es-UY" sz="1800" b="1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                 Southern Colonies.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endParaRPr sz="1800" b="1" i="0" u="none" strike="noStrike" cap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37150" marR="137150" marT="137150" marB="1371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Verdana"/>
                        <a:buNone/>
                      </a:pPr>
                      <a:r>
                        <a:rPr lang="es-UY" sz="1600" b="1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Tidewater Region</a:t>
                      </a:r>
                    </a:p>
                  </a:txBody>
                  <a:tcPr marL="137150" marR="137150" marT="137150" marB="1371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37150" marR="137150" marT="137150" marB="137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  <a:tr h="2103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Verdana"/>
                        <a:buNone/>
                      </a:pPr>
                      <a:r>
                        <a:rPr lang="es-UY" sz="1600" b="1" i="0" u="none" strike="noStrike" cap="none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Backcountry Region</a:t>
                      </a:r>
                    </a:p>
                  </a:txBody>
                  <a:tcPr marL="137150" marR="137150" marT="137150" marB="1371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234950" marR="0" lvl="0" indent="-2349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700"/>
                        </a:spcAft>
                        <a:buClr>
                          <a:schemeClr val="dk1"/>
                        </a:buClr>
                        <a:buSzPct val="1000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137150" marR="137150" marT="137150" marB="137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68" name="Shape 168"/>
          <p:cNvSpPr/>
          <p:nvPr/>
        </p:nvSpPr>
        <p:spPr>
          <a:xfrm rot="-959086">
            <a:off x="1400175" y="847725"/>
            <a:ext cx="863600" cy="776288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1562100" y="1087437"/>
            <a:ext cx="617537" cy="4048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s-UY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Point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On-screen Show (4:3)</PresentationFormat>
  <Paragraphs>87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2: The 13 Colonies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The 13 Colonies</dc:title>
  <dc:creator>Laura Lucid</dc:creator>
  <cp:lastModifiedBy>Laura Lucid</cp:lastModifiedBy>
  <cp:revision>1</cp:revision>
  <dcterms:modified xsi:type="dcterms:W3CDTF">2016-10-25T14:48:39Z</dcterms:modified>
</cp:coreProperties>
</file>