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 id="2147483664" r:id="rId3"/>
  </p:sldMasterIdLst>
  <p:notesMasterIdLst>
    <p:notesMasterId r:id="rId26"/>
  </p:notesMasterIdLst>
  <p:sldIdLst>
    <p:sldId id="256" r:id="rId4"/>
    <p:sldId id="271" r:id="rId5"/>
    <p:sldId id="257" r:id="rId6"/>
    <p:sldId id="258" r:id="rId7"/>
    <p:sldId id="275" r:id="rId8"/>
    <p:sldId id="273" r:id="rId9"/>
    <p:sldId id="259" r:id="rId10"/>
    <p:sldId id="274" r:id="rId11"/>
    <p:sldId id="278" r:id="rId12"/>
    <p:sldId id="260" r:id="rId13"/>
    <p:sldId id="261" r:id="rId14"/>
    <p:sldId id="262" r:id="rId15"/>
    <p:sldId id="263" r:id="rId16"/>
    <p:sldId id="264" r:id="rId17"/>
    <p:sldId id="277" r:id="rId18"/>
    <p:sldId id="265" r:id="rId19"/>
    <p:sldId id="276" r:id="rId20"/>
    <p:sldId id="266" r:id="rId21"/>
    <p:sldId id="267" r:id="rId22"/>
    <p:sldId id="268" r:id="rId23"/>
    <p:sldId id="269" r:id="rId24"/>
    <p:sldId id="270" r:id="rId2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90DAEA5-1BF2-48F1-865C-1C2533A5FF0D}">
  <a:tblStyle styleId="{D90DAEA5-1BF2-48F1-865C-1C2533A5FF0D}"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002"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defRPr sz="1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1735648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18</a:t>
            </a:fld>
            <a:endParaRPr lang="en-US" sz="1200" b="0" i="0" u="none" strike="noStrike" cap="none">
              <a:solidFill>
                <a:srgbClr val="000000"/>
              </a:solidFill>
              <a:latin typeface="Arial"/>
              <a:ea typeface="Arial"/>
              <a:cs typeface="Arial"/>
              <a:sym typeface="Arial"/>
            </a:endParaRPr>
          </a:p>
        </p:txBody>
      </p:sp>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52" name="Shape 2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2" name="Shape 2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263" name="Shape 26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19</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144" name="Shape 14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defRPr sz="44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98989"/>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lvl="0" algn="l" rtl="0">
              <a:spcBef>
                <a:spcPts val="0"/>
              </a:spcBef>
              <a:defRPr sz="4000" b="1" cap="none"/>
            </a:lvl1pPr>
            <a:lvl2pPr lvl="1" rtl="0">
              <a:spcBef>
                <a:spcPts val="0"/>
              </a:spcBef>
              <a:defRPr sz="4400">
                <a:solidFill>
                  <a:schemeClr val="dk1"/>
                </a:solidFill>
                <a:latin typeface="Calibri"/>
                <a:ea typeface="Calibri"/>
                <a:cs typeface="Calibri"/>
                <a:sym typeface="Calibri"/>
              </a:defRPr>
            </a:lvl2pPr>
            <a:lvl3pPr lvl="2" rtl="0">
              <a:spcBef>
                <a:spcPts val="0"/>
              </a:spcBef>
              <a:defRPr sz="4400">
                <a:solidFill>
                  <a:schemeClr val="dk1"/>
                </a:solidFill>
                <a:latin typeface="Calibri"/>
                <a:ea typeface="Calibri"/>
                <a:cs typeface="Calibri"/>
                <a:sym typeface="Calibri"/>
              </a:defRPr>
            </a:lvl3pPr>
            <a:lvl4pPr lvl="3" rtl="0">
              <a:spcBef>
                <a:spcPts val="0"/>
              </a:spcBef>
              <a:defRPr sz="4400">
                <a:solidFill>
                  <a:schemeClr val="dk1"/>
                </a:solidFill>
                <a:latin typeface="Calibri"/>
                <a:ea typeface="Calibri"/>
                <a:cs typeface="Calibri"/>
                <a:sym typeface="Calibri"/>
              </a:defRPr>
            </a:lvl4pPr>
            <a:lvl5pPr lvl="4" rtl="0">
              <a:spcBef>
                <a:spcPts val="0"/>
              </a:spcBef>
              <a:defRPr sz="4400">
                <a:solidFill>
                  <a:schemeClr val="dk1"/>
                </a:solidFill>
                <a:latin typeface="Calibri"/>
                <a:ea typeface="Calibri"/>
                <a:cs typeface="Calibri"/>
                <a:sym typeface="Calibri"/>
              </a:defRPr>
            </a:lvl5pPr>
            <a:lvl6pPr lvl="5" rtl="0">
              <a:spcBef>
                <a:spcPts val="0"/>
              </a:spcBef>
              <a:defRPr sz="4400">
                <a:solidFill>
                  <a:schemeClr val="dk1"/>
                </a:solidFill>
                <a:latin typeface="Calibri"/>
                <a:ea typeface="Calibri"/>
                <a:cs typeface="Calibri"/>
                <a:sym typeface="Calibri"/>
              </a:defRPr>
            </a:lvl6pPr>
            <a:lvl7pPr lvl="6" rtl="0">
              <a:spcBef>
                <a:spcPts val="0"/>
              </a:spcBef>
              <a:defRPr sz="4400">
                <a:solidFill>
                  <a:schemeClr val="dk1"/>
                </a:solidFill>
                <a:latin typeface="Calibri"/>
                <a:ea typeface="Calibri"/>
                <a:cs typeface="Calibri"/>
                <a:sym typeface="Calibri"/>
              </a:defRPr>
            </a:lvl7pPr>
            <a:lvl8pPr lvl="7" rtl="0">
              <a:spcBef>
                <a:spcPts val="0"/>
              </a:spcBef>
              <a:defRPr sz="4400">
                <a:solidFill>
                  <a:schemeClr val="dk1"/>
                </a:solidFill>
                <a:latin typeface="Calibri"/>
                <a:ea typeface="Calibri"/>
                <a:cs typeface="Calibri"/>
                <a:sym typeface="Calibri"/>
              </a:defRPr>
            </a:lvl8pPr>
            <a:lvl9pPr lvl="8" rtl="0">
              <a:spcBef>
                <a:spcPts val="0"/>
              </a:spcBef>
              <a:defRPr sz="4400">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Clr>
                <a:srgbClr val="888888"/>
              </a:buClr>
              <a:buFont typeface="Calibri"/>
              <a:buNone/>
              <a:defRPr sz="2000">
                <a:solidFill>
                  <a:srgbClr val="888888"/>
                </a:solidFill>
              </a:defRPr>
            </a:lvl1pPr>
            <a:lvl2pPr marL="457200" lvl="1" indent="0" rtl="0">
              <a:spcBef>
                <a:spcPts val="0"/>
              </a:spcBef>
              <a:buClr>
                <a:srgbClr val="888888"/>
              </a:buClr>
              <a:buFont typeface="Calibri"/>
              <a:buNone/>
              <a:defRPr sz="1800">
                <a:solidFill>
                  <a:srgbClr val="888888"/>
                </a:solidFill>
              </a:defRPr>
            </a:lvl2pPr>
            <a:lvl3pPr marL="914400" lvl="2" indent="0" rtl="0">
              <a:spcBef>
                <a:spcPts val="0"/>
              </a:spcBef>
              <a:buClr>
                <a:srgbClr val="888888"/>
              </a:buClr>
              <a:buFont typeface="Calibri"/>
              <a:buNone/>
              <a:defRPr sz="1600">
                <a:solidFill>
                  <a:srgbClr val="888888"/>
                </a:solidFill>
              </a:defRPr>
            </a:lvl3pPr>
            <a:lvl4pPr marL="1371600" lvl="3" indent="0" rtl="0">
              <a:spcBef>
                <a:spcPts val="0"/>
              </a:spcBef>
              <a:buClr>
                <a:srgbClr val="888888"/>
              </a:buClr>
              <a:buFont typeface="Calibri"/>
              <a:buNone/>
              <a:defRPr sz="1400">
                <a:solidFill>
                  <a:srgbClr val="888888"/>
                </a:solidFill>
              </a:defRPr>
            </a:lvl4pPr>
            <a:lvl5pPr marL="1828800" lvl="4" indent="0" rtl="0">
              <a:spcBef>
                <a:spcPts val="0"/>
              </a:spcBef>
              <a:buClr>
                <a:srgbClr val="888888"/>
              </a:buClr>
              <a:buFont typeface="Calibri"/>
              <a:buNone/>
              <a:defRPr sz="1400">
                <a:solidFill>
                  <a:srgbClr val="888888"/>
                </a:solidFill>
              </a:defRPr>
            </a:lvl5pPr>
            <a:lvl6pPr marL="2286000" lvl="5" indent="0" rtl="0">
              <a:spcBef>
                <a:spcPts val="0"/>
              </a:spcBef>
              <a:buClr>
                <a:srgbClr val="888888"/>
              </a:buClr>
              <a:buFont typeface="Calibri"/>
              <a:buNone/>
              <a:defRPr sz="1400">
                <a:solidFill>
                  <a:srgbClr val="888888"/>
                </a:solidFill>
              </a:defRPr>
            </a:lvl6pPr>
            <a:lvl7pPr marL="2743200" lvl="6" indent="0" rtl="0">
              <a:spcBef>
                <a:spcPts val="0"/>
              </a:spcBef>
              <a:buClr>
                <a:srgbClr val="888888"/>
              </a:buClr>
              <a:buFont typeface="Calibri"/>
              <a:buNone/>
              <a:defRPr sz="1400">
                <a:solidFill>
                  <a:srgbClr val="888888"/>
                </a:solidFill>
              </a:defRPr>
            </a:lvl7pPr>
            <a:lvl8pPr marL="3200400" lvl="7" indent="0" rtl="0">
              <a:spcBef>
                <a:spcPts val="0"/>
              </a:spcBef>
              <a:buClr>
                <a:srgbClr val="888888"/>
              </a:buClr>
              <a:buFont typeface="Calibri"/>
              <a:buNone/>
              <a:defRPr sz="1400">
                <a:solidFill>
                  <a:srgbClr val="888888"/>
                </a:solidFill>
              </a:defRPr>
            </a:lvl8pPr>
            <a:lvl9pPr marL="3657600" lvl="8" indent="0" rtl="0">
              <a:spcBef>
                <a:spcPts val="0"/>
              </a:spcBef>
              <a:buClr>
                <a:srgbClr val="888888"/>
              </a:buClr>
              <a:buFont typeface="Calibri"/>
              <a:buNone/>
              <a:defRPr sz="1400">
                <a:solidFill>
                  <a:srgbClr val="888888"/>
                </a:solidFill>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98989"/>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spcAft>
                <a:spcPts val="0"/>
              </a:spcAft>
              <a:defRPr sz="4400">
                <a:solidFill>
                  <a:schemeClr val="dk1"/>
                </a:solidFill>
                <a:latin typeface="Calibri"/>
                <a:ea typeface="Calibri"/>
                <a:cs typeface="Calibri"/>
                <a:sym typeface="Calibri"/>
              </a:defRPr>
            </a:lvl1pPr>
            <a:lvl2pPr lvl="1" algn="ctr" rtl="0">
              <a:spcBef>
                <a:spcPts val="0"/>
              </a:spcBef>
              <a:spcAft>
                <a:spcPts val="0"/>
              </a:spcAft>
              <a:defRPr sz="4400">
                <a:solidFill>
                  <a:schemeClr val="dk1"/>
                </a:solidFill>
                <a:latin typeface="Calibri"/>
                <a:ea typeface="Calibri"/>
                <a:cs typeface="Calibri"/>
                <a:sym typeface="Calibri"/>
              </a:defRPr>
            </a:lvl2pPr>
            <a:lvl3pPr lvl="2" algn="ctr" rtl="0">
              <a:spcBef>
                <a:spcPts val="0"/>
              </a:spcBef>
              <a:spcAft>
                <a:spcPts val="0"/>
              </a:spcAft>
              <a:defRPr sz="4400">
                <a:solidFill>
                  <a:schemeClr val="dk1"/>
                </a:solidFill>
                <a:latin typeface="Calibri"/>
                <a:ea typeface="Calibri"/>
                <a:cs typeface="Calibri"/>
                <a:sym typeface="Calibri"/>
              </a:defRPr>
            </a:lvl3pPr>
            <a:lvl4pPr lvl="3" algn="ctr" rtl="0">
              <a:spcBef>
                <a:spcPts val="0"/>
              </a:spcBef>
              <a:spcAft>
                <a:spcPts val="0"/>
              </a:spcAft>
              <a:defRPr sz="4400">
                <a:solidFill>
                  <a:schemeClr val="dk1"/>
                </a:solidFill>
                <a:latin typeface="Calibri"/>
                <a:ea typeface="Calibri"/>
                <a:cs typeface="Calibri"/>
                <a:sym typeface="Calibri"/>
              </a:defRPr>
            </a:lvl4pPr>
            <a:lvl5pPr lvl="4" algn="ctr" rtl="0">
              <a:spcBef>
                <a:spcPts val="0"/>
              </a:spcBef>
              <a:spcAft>
                <a:spcPts val="0"/>
              </a:spcAft>
              <a:defRPr sz="4400">
                <a:solidFill>
                  <a:schemeClr val="dk1"/>
                </a:solidFill>
                <a:latin typeface="Calibri"/>
                <a:ea typeface="Calibri"/>
                <a:cs typeface="Calibri"/>
                <a:sym typeface="Calibri"/>
              </a:defRPr>
            </a:lvl5pPr>
            <a:lvl6pPr marL="457200" lvl="5" algn="ctr" rtl="0">
              <a:spcBef>
                <a:spcPts val="0"/>
              </a:spcBef>
              <a:spcAft>
                <a:spcPts val="0"/>
              </a:spcAft>
              <a:defRPr sz="4400">
                <a:solidFill>
                  <a:schemeClr val="dk1"/>
                </a:solidFill>
                <a:latin typeface="Calibri"/>
                <a:ea typeface="Calibri"/>
                <a:cs typeface="Calibri"/>
                <a:sym typeface="Calibri"/>
              </a:defRPr>
            </a:lvl6pPr>
            <a:lvl7pPr marL="914400" lvl="6" algn="ctr" rtl="0">
              <a:spcBef>
                <a:spcPts val="0"/>
              </a:spcBef>
              <a:spcAft>
                <a:spcPts val="0"/>
              </a:spcAft>
              <a:defRPr sz="4400">
                <a:solidFill>
                  <a:schemeClr val="dk1"/>
                </a:solidFill>
                <a:latin typeface="Calibri"/>
                <a:ea typeface="Calibri"/>
                <a:cs typeface="Calibri"/>
                <a:sym typeface="Calibri"/>
              </a:defRPr>
            </a:lvl7pPr>
            <a:lvl8pPr marL="1371600" lvl="7" algn="ctr" rtl="0">
              <a:spcBef>
                <a:spcPts val="0"/>
              </a:spcBef>
              <a:spcAft>
                <a:spcPts val="0"/>
              </a:spcAft>
              <a:defRPr sz="4400">
                <a:solidFill>
                  <a:schemeClr val="dk1"/>
                </a:solidFill>
                <a:latin typeface="Calibri"/>
                <a:ea typeface="Calibri"/>
                <a:cs typeface="Calibri"/>
                <a:sym typeface="Calibri"/>
              </a:defRPr>
            </a:lvl8pPr>
            <a:lvl9pPr marL="1828800" lvl="8"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lvl="1" indent="-10795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lvl="2" indent="-76200"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lvl="3"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lvl="4"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98989"/>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8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9298971-E39D-4CD4-BA3B-47749182446B}" type="slidenum">
              <a:rPr lang="en-US"/>
              <a:pPr>
                <a:defRPr/>
              </a:pPr>
              <a:t>‹#›</a:t>
            </a:fld>
            <a:endParaRPr lang="en-US"/>
          </a:p>
        </p:txBody>
      </p:sp>
    </p:spTree>
    <p:extLst>
      <p:ext uri="{BB962C8B-B14F-4D97-AF65-F5344CB8AC3E}">
        <p14:creationId xmlns:p14="http://schemas.microsoft.com/office/powerpoint/2010/main" val="2992017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B2B97A8-D1F3-4BE2-82BF-8AFE3DFFBF65}" type="slidenum">
              <a:rPr lang="en-US"/>
              <a:pPr>
                <a:defRPr/>
              </a:pPr>
              <a:t>‹#›</a:t>
            </a:fld>
            <a:endParaRPr lang="en-US"/>
          </a:p>
        </p:txBody>
      </p:sp>
    </p:spTree>
    <p:extLst>
      <p:ext uri="{BB962C8B-B14F-4D97-AF65-F5344CB8AC3E}">
        <p14:creationId xmlns:p14="http://schemas.microsoft.com/office/powerpoint/2010/main" val="3578806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F19865-8C26-42C0-8FE9-B3E2F1173E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9938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298971-E39D-4CD4-BA3B-4774918244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4992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ACACDF-74A3-476E-9272-C895D47098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7495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17E42C-F76D-40D0-9A02-377F10916B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9645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E1CE8DA-D4C7-4867-A2FB-3D57CC5830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9425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lvl="0" algn="ctr" rtl="0">
              <a:spcBef>
                <a:spcPts val="0"/>
              </a:spcBef>
              <a:spcAft>
                <a:spcPts val="0"/>
              </a:spcAft>
              <a:defRPr sz="4400">
                <a:solidFill>
                  <a:schemeClr val="dk1"/>
                </a:solidFill>
                <a:latin typeface="Calibri"/>
                <a:ea typeface="Calibri"/>
                <a:cs typeface="Calibri"/>
                <a:sym typeface="Calibri"/>
              </a:defRPr>
            </a:lvl1pPr>
            <a:lvl2pPr lvl="1" algn="ctr" rtl="0">
              <a:spcBef>
                <a:spcPts val="0"/>
              </a:spcBef>
              <a:spcAft>
                <a:spcPts val="0"/>
              </a:spcAft>
              <a:defRPr sz="4400">
                <a:solidFill>
                  <a:schemeClr val="dk1"/>
                </a:solidFill>
                <a:latin typeface="Calibri"/>
                <a:ea typeface="Calibri"/>
                <a:cs typeface="Calibri"/>
                <a:sym typeface="Calibri"/>
              </a:defRPr>
            </a:lvl2pPr>
            <a:lvl3pPr lvl="2" algn="ctr" rtl="0">
              <a:spcBef>
                <a:spcPts val="0"/>
              </a:spcBef>
              <a:spcAft>
                <a:spcPts val="0"/>
              </a:spcAft>
              <a:defRPr sz="4400">
                <a:solidFill>
                  <a:schemeClr val="dk1"/>
                </a:solidFill>
                <a:latin typeface="Calibri"/>
                <a:ea typeface="Calibri"/>
                <a:cs typeface="Calibri"/>
                <a:sym typeface="Calibri"/>
              </a:defRPr>
            </a:lvl3pPr>
            <a:lvl4pPr lvl="3" algn="ctr" rtl="0">
              <a:spcBef>
                <a:spcPts val="0"/>
              </a:spcBef>
              <a:spcAft>
                <a:spcPts val="0"/>
              </a:spcAft>
              <a:defRPr sz="4400">
                <a:solidFill>
                  <a:schemeClr val="dk1"/>
                </a:solidFill>
                <a:latin typeface="Calibri"/>
                <a:ea typeface="Calibri"/>
                <a:cs typeface="Calibri"/>
                <a:sym typeface="Calibri"/>
              </a:defRPr>
            </a:lvl4pPr>
            <a:lvl5pPr lvl="4" algn="ctr" rtl="0">
              <a:spcBef>
                <a:spcPts val="0"/>
              </a:spcBef>
              <a:spcAft>
                <a:spcPts val="0"/>
              </a:spcAft>
              <a:defRPr sz="4400">
                <a:solidFill>
                  <a:schemeClr val="dk1"/>
                </a:solidFill>
                <a:latin typeface="Calibri"/>
                <a:ea typeface="Calibri"/>
                <a:cs typeface="Calibri"/>
                <a:sym typeface="Calibri"/>
              </a:defRPr>
            </a:lvl5pPr>
            <a:lvl6pPr marL="457200" lvl="5" algn="ctr" rtl="0">
              <a:spcBef>
                <a:spcPts val="0"/>
              </a:spcBef>
              <a:spcAft>
                <a:spcPts val="0"/>
              </a:spcAft>
              <a:defRPr sz="4400">
                <a:solidFill>
                  <a:schemeClr val="dk1"/>
                </a:solidFill>
                <a:latin typeface="Calibri"/>
                <a:ea typeface="Calibri"/>
                <a:cs typeface="Calibri"/>
                <a:sym typeface="Calibri"/>
              </a:defRPr>
            </a:lvl6pPr>
            <a:lvl7pPr marL="914400" lvl="6" algn="ctr" rtl="0">
              <a:spcBef>
                <a:spcPts val="0"/>
              </a:spcBef>
              <a:spcAft>
                <a:spcPts val="0"/>
              </a:spcAft>
              <a:defRPr sz="4400">
                <a:solidFill>
                  <a:schemeClr val="dk1"/>
                </a:solidFill>
                <a:latin typeface="Calibri"/>
                <a:ea typeface="Calibri"/>
                <a:cs typeface="Calibri"/>
                <a:sym typeface="Calibri"/>
              </a:defRPr>
            </a:lvl7pPr>
            <a:lvl8pPr marL="1371600" lvl="7" algn="ctr" rtl="0">
              <a:spcBef>
                <a:spcPts val="0"/>
              </a:spcBef>
              <a:spcAft>
                <a:spcPts val="0"/>
              </a:spcAft>
              <a:defRPr sz="4400">
                <a:solidFill>
                  <a:schemeClr val="dk1"/>
                </a:solidFill>
                <a:latin typeface="Calibri"/>
                <a:ea typeface="Calibri"/>
                <a:cs typeface="Calibri"/>
                <a:sym typeface="Calibri"/>
              </a:defRPr>
            </a:lvl8pPr>
            <a:lvl9pPr marL="1828800" lvl="8"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lvl="1" indent="-10795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lvl="2" indent="-76200"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lvl="3"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lvl="4"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98989"/>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DFFE069-36CD-49AF-9909-E0E138B653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2571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B2B97A8-D1F3-4BE2-82BF-8AFE3DFFBF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3526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E4F6EC-EA94-4930-9C14-EB462E66D2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5983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0939A5-9B7A-4AF0-8D25-B2CFCDD7DB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3536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DABFCA-732E-4755-8F2B-339D44BD22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7210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DD96BF-31A2-4839-82D9-E5708B38FD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771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spcAft>
                <a:spcPts val="0"/>
              </a:spcAft>
              <a:defRPr sz="4400">
                <a:solidFill>
                  <a:schemeClr val="dk1"/>
                </a:solidFill>
                <a:latin typeface="Calibri"/>
                <a:ea typeface="Calibri"/>
                <a:cs typeface="Calibri"/>
                <a:sym typeface="Calibri"/>
              </a:defRPr>
            </a:lvl1pPr>
            <a:lvl2pPr lvl="1" algn="ctr" rtl="0">
              <a:spcBef>
                <a:spcPts val="0"/>
              </a:spcBef>
              <a:spcAft>
                <a:spcPts val="0"/>
              </a:spcAft>
              <a:defRPr sz="4400">
                <a:solidFill>
                  <a:schemeClr val="dk1"/>
                </a:solidFill>
                <a:latin typeface="Calibri"/>
                <a:ea typeface="Calibri"/>
                <a:cs typeface="Calibri"/>
                <a:sym typeface="Calibri"/>
              </a:defRPr>
            </a:lvl2pPr>
            <a:lvl3pPr lvl="2" algn="ctr" rtl="0">
              <a:spcBef>
                <a:spcPts val="0"/>
              </a:spcBef>
              <a:spcAft>
                <a:spcPts val="0"/>
              </a:spcAft>
              <a:defRPr sz="4400">
                <a:solidFill>
                  <a:schemeClr val="dk1"/>
                </a:solidFill>
                <a:latin typeface="Calibri"/>
                <a:ea typeface="Calibri"/>
                <a:cs typeface="Calibri"/>
                <a:sym typeface="Calibri"/>
              </a:defRPr>
            </a:lvl3pPr>
            <a:lvl4pPr lvl="3" algn="ctr" rtl="0">
              <a:spcBef>
                <a:spcPts val="0"/>
              </a:spcBef>
              <a:spcAft>
                <a:spcPts val="0"/>
              </a:spcAft>
              <a:defRPr sz="4400">
                <a:solidFill>
                  <a:schemeClr val="dk1"/>
                </a:solidFill>
                <a:latin typeface="Calibri"/>
                <a:ea typeface="Calibri"/>
                <a:cs typeface="Calibri"/>
                <a:sym typeface="Calibri"/>
              </a:defRPr>
            </a:lvl4pPr>
            <a:lvl5pPr lvl="4" algn="ctr" rtl="0">
              <a:spcBef>
                <a:spcPts val="0"/>
              </a:spcBef>
              <a:spcAft>
                <a:spcPts val="0"/>
              </a:spcAft>
              <a:defRPr sz="4400">
                <a:solidFill>
                  <a:schemeClr val="dk1"/>
                </a:solidFill>
                <a:latin typeface="Calibri"/>
                <a:ea typeface="Calibri"/>
                <a:cs typeface="Calibri"/>
                <a:sym typeface="Calibri"/>
              </a:defRPr>
            </a:lvl5pPr>
            <a:lvl6pPr marL="457200" lvl="5" algn="ctr" rtl="0">
              <a:spcBef>
                <a:spcPts val="0"/>
              </a:spcBef>
              <a:spcAft>
                <a:spcPts val="0"/>
              </a:spcAft>
              <a:defRPr sz="4400">
                <a:solidFill>
                  <a:schemeClr val="dk1"/>
                </a:solidFill>
                <a:latin typeface="Calibri"/>
                <a:ea typeface="Calibri"/>
                <a:cs typeface="Calibri"/>
                <a:sym typeface="Calibri"/>
              </a:defRPr>
            </a:lvl6pPr>
            <a:lvl7pPr marL="914400" lvl="6" algn="ctr" rtl="0">
              <a:spcBef>
                <a:spcPts val="0"/>
              </a:spcBef>
              <a:spcAft>
                <a:spcPts val="0"/>
              </a:spcAft>
              <a:defRPr sz="4400">
                <a:solidFill>
                  <a:schemeClr val="dk1"/>
                </a:solidFill>
                <a:latin typeface="Calibri"/>
                <a:ea typeface="Calibri"/>
                <a:cs typeface="Calibri"/>
                <a:sym typeface="Calibri"/>
              </a:defRPr>
            </a:lvl7pPr>
            <a:lvl8pPr marL="1371600" lvl="7" algn="ctr" rtl="0">
              <a:spcBef>
                <a:spcPts val="0"/>
              </a:spcBef>
              <a:spcAft>
                <a:spcPts val="0"/>
              </a:spcAft>
              <a:defRPr sz="4400">
                <a:solidFill>
                  <a:schemeClr val="dk1"/>
                </a:solidFill>
                <a:latin typeface="Calibri"/>
                <a:ea typeface="Calibri"/>
                <a:cs typeface="Calibri"/>
                <a:sym typeface="Calibri"/>
              </a:defRPr>
            </a:lvl8pPr>
            <a:lvl9pPr marL="1828800" lvl="8"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lvl="1" indent="-10795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lvl="2" indent="-76200"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lvl="3"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lvl="4"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98989"/>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sz="4400">
                <a:solidFill>
                  <a:schemeClr val="dk1"/>
                </a:solidFill>
                <a:latin typeface="Calibri"/>
                <a:ea typeface="Calibri"/>
                <a:cs typeface="Calibri"/>
                <a:sym typeface="Calibri"/>
              </a:defRPr>
            </a:lvl2pPr>
            <a:lvl3pPr lvl="2" rtl="0">
              <a:spcBef>
                <a:spcPts val="0"/>
              </a:spcBef>
              <a:defRPr sz="4400">
                <a:solidFill>
                  <a:schemeClr val="dk1"/>
                </a:solidFill>
                <a:latin typeface="Calibri"/>
                <a:ea typeface="Calibri"/>
                <a:cs typeface="Calibri"/>
                <a:sym typeface="Calibri"/>
              </a:defRPr>
            </a:lvl3pPr>
            <a:lvl4pPr lvl="3" rtl="0">
              <a:spcBef>
                <a:spcPts val="0"/>
              </a:spcBef>
              <a:defRPr sz="4400">
                <a:solidFill>
                  <a:schemeClr val="dk1"/>
                </a:solidFill>
                <a:latin typeface="Calibri"/>
                <a:ea typeface="Calibri"/>
                <a:cs typeface="Calibri"/>
                <a:sym typeface="Calibri"/>
              </a:defRPr>
            </a:lvl4pPr>
            <a:lvl5pPr lvl="4" rtl="0">
              <a:spcBef>
                <a:spcPts val="0"/>
              </a:spcBef>
              <a:defRPr sz="4400">
                <a:solidFill>
                  <a:schemeClr val="dk1"/>
                </a:solidFill>
                <a:latin typeface="Calibri"/>
                <a:ea typeface="Calibri"/>
                <a:cs typeface="Calibri"/>
                <a:sym typeface="Calibri"/>
              </a:defRPr>
            </a:lvl5pPr>
            <a:lvl6pPr lvl="5" rtl="0">
              <a:spcBef>
                <a:spcPts val="0"/>
              </a:spcBef>
              <a:defRPr sz="4400">
                <a:solidFill>
                  <a:schemeClr val="dk1"/>
                </a:solidFill>
                <a:latin typeface="Calibri"/>
                <a:ea typeface="Calibri"/>
                <a:cs typeface="Calibri"/>
                <a:sym typeface="Calibri"/>
              </a:defRPr>
            </a:lvl6pPr>
            <a:lvl7pPr lvl="6" rtl="0">
              <a:spcBef>
                <a:spcPts val="0"/>
              </a:spcBef>
              <a:defRPr sz="4400">
                <a:solidFill>
                  <a:schemeClr val="dk1"/>
                </a:solidFill>
                <a:latin typeface="Calibri"/>
                <a:ea typeface="Calibri"/>
                <a:cs typeface="Calibri"/>
                <a:sym typeface="Calibri"/>
              </a:defRPr>
            </a:lvl7pPr>
            <a:lvl8pPr lvl="7" rtl="0">
              <a:spcBef>
                <a:spcPts val="0"/>
              </a:spcBef>
              <a:defRPr sz="4400">
                <a:solidFill>
                  <a:schemeClr val="dk1"/>
                </a:solidFill>
                <a:latin typeface="Calibri"/>
                <a:ea typeface="Calibri"/>
                <a:cs typeface="Calibri"/>
                <a:sym typeface="Calibri"/>
              </a:defRPr>
            </a:lvl8pPr>
            <a:lvl9pPr lvl="8" rtl="0">
              <a:spcBef>
                <a:spcPts val="0"/>
              </a:spcBef>
              <a:defRPr sz="4400">
                <a:solidFill>
                  <a:schemeClr val="dk1"/>
                </a:solidFill>
                <a:latin typeface="Calibri"/>
                <a:ea typeface="Calibri"/>
                <a:cs typeface="Calibri"/>
                <a:sym typeface="Calibri"/>
              </a:defRPr>
            </a:lvl9pPr>
          </a:lstStyle>
          <a:p>
            <a:endParaRPr/>
          </a:p>
        </p:txBody>
      </p:sp>
      <p:sp>
        <p:nvSpPr>
          <p:cNvPr id="35" name="Shape 35"/>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0"/>
              </a:spcBef>
              <a:buClr>
                <a:srgbClr val="898989"/>
              </a:buClr>
              <a:buFont typeface="Calibri"/>
              <a:buNone/>
              <a:defRPr sz="3200" b="0" i="0" u="none" strike="noStrike" cap="none">
                <a:solidFill>
                  <a:srgbClr val="898989"/>
                </a:solidFill>
                <a:latin typeface="Calibri"/>
                <a:ea typeface="Calibri"/>
                <a:cs typeface="Calibri"/>
                <a:sym typeface="Calibri"/>
              </a:defRPr>
            </a:lvl1pPr>
            <a:lvl2pPr marL="457200" marR="0" lvl="1" indent="0" algn="l" rtl="0">
              <a:spcBef>
                <a:spcPts val="0"/>
              </a:spcBef>
              <a:buFont typeface="Arial"/>
              <a:buNone/>
              <a:defRPr sz="2800" b="0" i="0" u="none" strike="noStrike" cap="none"/>
            </a:lvl2pPr>
            <a:lvl3pPr marL="914400" marR="0" lvl="2" indent="0" algn="l" rtl="0">
              <a:spcBef>
                <a:spcPts val="0"/>
              </a:spcBef>
              <a:buFont typeface="Arial"/>
              <a:buNone/>
              <a:defRPr sz="2400" b="0" i="0" u="none" strike="noStrike" cap="none"/>
            </a:lvl3pPr>
            <a:lvl4pPr marL="1371600" marR="0" lvl="3" indent="0" algn="l" rtl="0">
              <a:spcBef>
                <a:spcPts val="0"/>
              </a:spcBef>
              <a:buFont typeface="Arial"/>
              <a:buNone/>
              <a:defRPr sz="2000" b="0" i="0" u="none" strike="noStrike" cap="none"/>
            </a:lvl4pPr>
            <a:lvl5pPr marL="1828800" marR="0" lvl="4" indent="0" algn="l" rtl="0">
              <a:spcBef>
                <a:spcPts val="0"/>
              </a:spcBef>
              <a:buFont typeface="Arial"/>
              <a:buNone/>
              <a:defRPr sz="2000" b="0" i="0" u="none" strike="noStrike" cap="none"/>
            </a:lvl5pPr>
            <a:lvl6pPr marL="2286000" marR="0" lvl="5" indent="0" algn="l" rtl="0">
              <a:spcBef>
                <a:spcPts val="0"/>
              </a:spcBef>
              <a:buFont typeface="Arial"/>
              <a:buNone/>
              <a:defRPr sz="2000" b="0" i="0" u="none" strike="noStrike" cap="none"/>
            </a:lvl6pPr>
            <a:lvl7pPr marL="2743200" marR="0" lvl="6" indent="0" algn="l" rtl="0">
              <a:spcBef>
                <a:spcPts val="0"/>
              </a:spcBef>
              <a:buFont typeface="Arial"/>
              <a:buNone/>
              <a:defRPr sz="2000" b="0" i="0" u="none" strike="noStrike" cap="none"/>
            </a:lvl7pPr>
            <a:lvl8pPr marL="3200400" marR="0" lvl="7" indent="0" algn="l" rtl="0">
              <a:spcBef>
                <a:spcPts val="0"/>
              </a:spcBef>
              <a:buFont typeface="Arial"/>
              <a:buNone/>
              <a:defRPr sz="2000" b="0" i="0" u="none" strike="noStrike" cap="none"/>
            </a:lvl8pPr>
            <a:lvl9pPr marL="3657600" marR="0" lvl="8" indent="0" algn="l" rtl="0">
              <a:spcBef>
                <a:spcPts val="0"/>
              </a:spcBef>
              <a:buFont typeface="Arial"/>
              <a:buNone/>
              <a:defRPr sz="2000" b="0" i="0" u="none" strike="noStrike" cap="none"/>
            </a:lvl9pPr>
          </a:lstStyle>
          <a:p>
            <a:endParaRPr/>
          </a:p>
        </p:txBody>
      </p:sp>
      <p:sp>
        <p:nvSpPr>
          <p:cNvPr id="36" name="Shape 36"/>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Calibri"/>
              <a:buNone/>
              <a:defRPr sz="1400"/>
            </a:lvl1pPr>
            <a:lvl2pPr marL="457200" lvl="1" indent="0" rtl="0">
              <a:spcBef>
                <a:spcPts val="0"/>
              </a:spcBef>
              <a:buFont typeface="Calibri"/>
              <a:buNone/>
              <a:defRPr sz="1200"/>
            </a:lvl2pPr>
            <a:lvl3pPr marL="914400" lvl="2" indent="0" rtl="0">
              <a:spcBef>
                <a:spcPts val="0"/>
              </a:spcBef>
              <a:buFont typeface="Calibri"/>
              <a:buNone/>
              <a:defRPr sz="1000"/>
            </a:lvl3pPr>
            <a:lvl4pPr marL="1371600" lvl="3" indent="0" rtl="0">
              <a:spcBef>
                <a:spcPts val="0"/>
              </a:spcBef>
              <a:buFont typeface="Calibri"/>
              <a:buNone/>
              <a:defRPr sz="900"/>
            </a:lvl4pPr>
            <a:lvl5pPr marL="1828800" lvl="4" indent="0" rtl="0">
              <a:spcBef>
                <a:spcPts val="0"/>
              </a:spcBef>
              <a:buFont typeface="Calibri"/>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98989"/>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sz="4400">
                <a:solidFill>
                  <a:schemeClr val="dk1"/>
                </a:solidFill>
                <a:latin typeface="Calibri"/>
                <a:ea typeface="Calibri"/>
                <a:cs typeface="Calibri"/>
                <a:sym typeface="Calibri"/>
              </a:defRPr>
            </a:lvl2pPr>
            <a:lvl3pPr lvl="2" rtl="0">
              <a:spcBef>
                <a:spcPts val="0"/>
              </a:spcBef>
              <a:defRPr sz="4400">
                <a:solidFill>
                  <a:schemeClr val="dk1"/>
                </a:solidFill>
                <a:latin typeface="Calibri"/>
                <a:ea typeface="Calibri"/>
                <a:cs typeface="Calibri"/>
                <a:sym typeface="Calibri"/>
              </a:defRPr>
            </a:lvl3pPr>
            <a:lvl4pPr lvl="3" rtl="0">
              <a:spcBef>
                <a:spcPts val="0"/>
              </a:spcBef>
              <a:defRPr sz="4400">
                <a:solidFill>
                  <a:schemeClr val="dk1"/>
                </a:solidFill>
                <a:latin typeface="Calibri"/>
                <a:ea typeface="Calibri"/>
                <a:cs typeface="Calibri"/>
                <a:sym typeface="Calibri"/>
              </a:defRPr>
            </a:lvl4pPr>
            <a:lvl5pPr lvl="4" rtl="0">
              <a:spcBef>
                <a:spcPts val="0"/>
              </a:spcBef>
              <a:defRPr sz="4400">
                <a:solidFill>
                  <a:schemeClr val="dk1"/>
                </a:solidFill>
                <a:latin typeface="Calibri"/>
                <a:ea typeface="Calibri"/>
                <a:cs typeface="Calibri"/>
                <a:sym typeface="Calibri"/>
              </a:defRPr>
            </a:lvl5pPr>
            <a:lvl6pPr lvl="5" rtl="0">
              <a:spcBef>
                <a:spcPts val="0"/>
              </a:spcBef>
              <a:defRPr sz="4400">
                <a:solidFill>
                  <a:schemeClr val="dk1"/>
                </a:solidFill>
                <a:latin typeface="Calibri"/>
                <a:ea typeface="Calibri"/>
                <a:cs typeface="Calibri"/>
                <a:sym typeface="Calibri"/>
              </a:defRPr>
            </a:lvl6pPr>
            <a:lvl7pPr lvl="6" rtl="0">
              <a:spcBef>
                <a:spcPts val="0"/>
              </a:spcBef>
              <a:defRPr sz="4400">
                <a:solidFill>
                  <a:schemeClr val="dk1"/>
                </a:solidFill>
                <a:latin typeface="Calibri"/>
                <a:ea typeface="Calibri"/>
                <a:cs typeface="Calibri"/>
                <a:sym typeface="Calibri"/>
              </a:defRPr>
            </a:lvl7pPr>
            <a:lvl8pPr lvl="7" rtl="0">
              <a:spcBef>
                <a:spcPts val="0"/>
              </a:spcBef>
              <a:defRPr sz="4400">
                <a:solidFill>
                  <a:schemeClr val="dk1"/>
                </a:solidFill>
                <a:latin typeface="Calibri"/>
                <a:ea typeface="Calibri"/>
                <a:cs typeface="Calibri"/>
                <a:sym typeface="Calibri"/>
              </a:defRPr>
            </a:lvl8pPr>
            <a:lvl9pPr lvl="8" rtl="0">
              <a:spcBef>
                <a:spcPts val="0"/>
              </a:spcBef>
              <a:defRPr sz="4400">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a:endParaRPr/>
          </a:p>
        </p:txBody>
      </p:sp>
      <p:sp>
        <p:nvSpPr>
          <p:cNvPr id="43" name="Shape 43"/>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lvl="0" indent="0" rtl="0">
              <a:spcBef>
                <a:spcPts val="0"/>
              </a:spcBef>
              <a:buFont typeface="Calibri"/>
              <a:buNone/>
              <a:defRPr sz="1400"/>
            </a:lvl1pPr>
            <a:lvl2pPr marL="457200" lvl="1" indent="0" rtl="0">
              <a:spcBef>
                <a:spcPts val="0"/>
              </a:spcBef>
              <a:buFont typeface="Calibri"/>
              <a:buNone/>
              <a:defRPr sz="1200"/>
            </a:lvl2pPr>
            <a:lvl3pPr marL="914400" lvl="2" indent="0" rtl="0">
              <a:spcBef>
                <a:spcPts val="0"/>
              </a:spcBef>
              <a:buFont typeface="Calibri"/>
              <a:buNone/>
              <a:defRPr sz="1000"/>
            </a:lvl3pPr>
            <a:lvl4pPr marL="1371600" lvl="3" indent="0" rtl="0">
              <a:spcBef>
                <a:spcPts val="0"/>
              </a:spcBef>
              <a:buFont typeface="Calibri"/>
              <a:buNone/>
              <a:defRPr sz="900"/>
            </a:lvl4pPr>
            <a:lvl5pPr marL="1828800" lvl="4" indent="0" rtl="0">
              <a:spcBef>
                <a:spcPts val="0"/>
              </a:spcBef>
              <a:buFont typeface="Calibri"/>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44" name="Shape 4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98989"/>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45" name="Shape 4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98989"/>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49" name="Shape 4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spcAft>
                <a:spcPts val="0"/>
              </a:spcAft>
              <a:defRPr sz="4400">
                <a:solidFill>
                  <a:schemeClr val="dk1"/>
                </a:solidFill>
                <a:latin typeface="Calibri"/>
                <a:ea typeface="Calibri"/>
                <a:cs typeface="Calibri"/>
                <a:sym typeface="Calibri"/>
              </a:defRPr>
            </a:lvl1pPr>
            <a:lvl2pPr lvl="1" algn="ctr" rtl="0">
              <a:spcBef>
                <a:spcPts val="0"/>
              </a:spcBef>
              <a:spcAft>
                <a:spcPts val="0"/>
              </a:spcAft>
              <a:defRPr sz="4400">
                <a:solidFill>
                  <a:schemeClr val="dk1"/>
                </a:solidFill>
                <a:latin typeface="Calibri"/>
                <a:ea typeface="Calibri"/>
                <a:cs typeface="Calibri"/>
                <a:sym typeface="Calibri"/>
              </a:defRPr>
            </a:lvl2pPr>
            <a:lvl3pPr lvl="2" algn="ctr" rtl="0">
              <a:spcBef>
                <a:spcPts val="0"/>
              </a:spcBef>
              <a:spcAft>
                <a:spcPts val="0"/>
              </a:spcAft>
              <a:defRPr sz="4400">
                <a:solidFill>
                  <a:schemeClr val="dk1"/>
                </a:solidFill>
                <a:latin typeface="Calibri"/>
                <a:ea typeface="Calibri"/>
                <a:cs typeface="Calibri"/>
                <a:sym typeface="Calibri"/>
              </a:defRPr>
            </a:lvl3pPr>
            <a:lvl4pPr lvl="3" algn="ctr" rtl="0">
              <a:spcBef>
                <a:spcPts val="0"/>
              </a:spcBef>
              <a:spcAft>
                <a:spcPts val="0"/>
              </a:spcAft>
              <a:defRPr sz="4400">
                <a:solidFill>
                  <a:schemeClr val="dk1"/>
                </a:solidFill>
                <a:latin typeface="Calibri"/>
                <a:ea typeface="Calibri"/>
                <a:cs typeface="Calibri"/>
                <a:sym typeface="Calibri"/>
              </a:defRPr>
            </a:lvl4pPr>
            <a:lvl5pPr lvl="4" algn="ctr" rtl="0">
              <a:spcBef>
                <a:spcPts val="0"/>
              </a:spcBef>
              <a:spcAft>
                <a:spcPts val="0"/>
              </a:spcAft>
              <a:defRPr sz="4400">
                <a:solidFill>
                  <a:schemeClr val="dk1"/>
                </a:solidFill>
                <a:latin typeface="Calibri"/>
                <a:ea typeface="Calibri"/>
                <a:cs typeface="Calibri"/>
                <a:sym typeface="Calibri"/>
              </a:defRPr>
            </a:lvl5pPr>
            <a:lvl6pPr marL="457200" lvl="5" algn="ctr" rtl="0">
              <a:spcBef>
                <a:spcPts val="0"/>
              </a:spcBef>
              <a:spcAft>
                <a:spcPts val="0"/>
              </a:spcAft>
              <a:defRPr sz="4400">
                <a:solidFill>
                  <a:schemeClr val="dk1"/>
                </a:solidFill>
                <a:latin typeface="Calibri"/>
                <a:ea typeface="Calibri"/>
                <a:cs typeface="Calibri"/>
                <a:sym typeface="Calibri"/>
              </a:defRPr>
            </a:lvl6pPr>
            <a:lvl7pPr marL="914400" lvl="6" algn="ctr" rtl="0">
              <a:spcBef>
                <a:spcPts val="0"/>
              </a:spcBef>
              <a:spcAft>
                <a:spcPts val="0"/>
              </a:spcAft>
              <a:defRPr sz="4400">
                <a:solidFill>
                  <a:schemeClr val="dk1"/>
                </a:solidFill>
                <a:latin typeface="Calibri"/>
                <a:ea typeface="Calibri"/>
                <a:cs typeface="Calibri"/>
                <a:sym typeface="Calibri"/>
              </a:defRPr>
            </a:lvl7pPr>
            <a:lvl8pPr marL="1371600" lvl="7" algn="ctr" rtl="0">
              <a:spcBef>
                <a:spcPts val="0"/>
              </a:spcBef>
              <a:spcAft>
                <a:spcPts val="0"/>
              </a:spcAft>
              <a:defRPr sz="4400">
                <a:solidFill>
                  <a:schemeClr val="dk1"/>
                </a:solidFill>
                <a:latin typeface="Calibri"/>
                <a:ea typeface="Calibri"/>
                <a:cs typeface="Calibri"/>
                <a:sym typeface="Calibri"/>
              </a:defRPr>
            </a:lvl8pPr>
            <a:lvl9pPr marL="1828800" lvl="8"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98989"/>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54" name="Shape 5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sz="4400">
                <a:solidFill>
                  <a:schemeClr val="dk1"/>
                </a:solidFill>
                <a:latin typeface="Calibri"/>
                <a:ea typeface="Calibri"/>
                <a:cs typeface="Calibri"/>
                <a:sym typeface="Calibri"/>
              </a:defRPr>
            </a:lvl2pPr>
            <a:lvl3pPr lvl="2" rtl="0">
              <a:spcBef>
                <a:spcPts val="0"/>
              </a:spcBef>
              <a:defRPr sz="4400">
                <a:solidFill>
                  <a:schemeClr val="dk1"/>
                </a:solidFill>
                <a:latin typeface="Calibri"/>
                <a:ea typeface="Calibri"/>
                <a:cs typeface="Calibri"/>
                <a:sym typeface="Calibri"/>
              </a:defRPr>
            </a:lvl3pPr>
            <a:lvl4pPr lvl="3" rtl="0">
              <a:spcBef>
                <a:spcPts val="0"/>
              </a:spcBef>
              <a:defRPr sz="4400">
                <a:solidFill>
                  <a:schemeClr val="dk1"/>
                </a:solidFill>
                <a:latin typeface="Calibri"/>
                <a:ea typeface="Calibri"/>
                <a:cs typeface="Calibri"/>
                <a:sym typeface="Calibri"/>
              </a:defRPr>
            </a:lvl4pPr>
            <a:lvl5pPr lvl="4" rtl="0">
              <a:spcBef>
                <a:spcPts val="0"/>
              </a:spcBef>
              <a:defRPr sz="4400">
                <a:solidFill>
                  <a:schemeClr val="dk1"/>
                </a:solidFill>
                <a:latin typeface="Calibri"/>
                <a:ea typeface="Calibri"/>
                <a:cs typeface="Calibri"/>
                <a:sym typeface="Calibri"/>
              </a:defRPr>
            </a:lvl5pPr>
            <a:lvl6pPr lvl="5" rtl="0">
              <a:spcBef>
                <a:spcPts val="0"/>
              </a:spcBef>
              <a:defRPr sz="4400">
                <a:solidFill>
                  <a:schemeClr val="dk1"/>
                </a:solidFill>
                <a:latin typeface="Calibri"/>
                <a:ea typeface="Calibri"/>
                <a:cs typeface="Calibri"/>
                <a:sym typeface="Calibri"/>
              </a:defRPr>
            </a:lvl6pPr>
            <a:lvl7pPr lvl="6" rtl="0">
              <a:spcBef>
                <a:spcPts val="0"/>
              </a:spcBef>
              <a:defRPr sz="4400">
                <a:solidFill>
                  <a:schemeClr val="dk1"/>
                </a:solidFill>
                <a:latin typeface="Calibri"/>
                <a:ea typeface="Calibri"/>
                <a:cs typeface="Calibri"/>
                <a:sym typeface="Calibri"/>
              </a:defRPr>
            </a:lvl7pPr>
            <a:lvl8pPr lvl="7" rtl="0">
              <a:spcBef>
                <a:spcPts val="0"/>
              </a:spcBef>
              <a:defRPr sz="4400">
                <a:solidFill>
                  <a:schemeClr val="dk1"/>
                </a:solidFill>
                <a:latin typeface="Calibri"/>
                <a:ea typeface="Calibri"/>
                <a:cs typeface="Calibri"/>
                <a:sym typeface="Calibri"/>
              </a:defRPr>
            </a:lvl8pPr>
            <a:lvl9pPr lvl="8" rtl="0">
              <a:spcBef>
                <a:spcPts val="0"/>
              </a:spcBef>
              <a:defRPr sz="4400">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Font typeface="Calibri"/>
              <a:buNone/>
              <a:defRPr sz="2400" b="1"/>
            </a:lvl1pPr>
            <a:lvl2pPr marL="457200" lvl="1" indent="0" rtl="0">
              <a:spcBef>
                <a:spcPts val="0"/>
              </a:spcBef>
              <a:buFont typeface="Calibri"/>
              <a:buNone/>
              <a:defRPr sz="2000" b="1"/>
            </a:lvl2pPr>
            <a:lvl3pPr marL="914400" lvl="2" indent="0" rtl="0">
              <a:spcBef>
                <a:spcPts val="0"/>
              </a:spcBef>
              <a:buFont typeface="Calibri"/>
              <a:buNone/>
              <a:defRPr sz="1800" b="1"/>
            </a:lvl3pPr>
            <a:lvl4pPr marL="1371600" lvl="3" indent="0" rtl="0">
              <a:spcBef>
                <a:spcPts val="0"/>
              </a:spcBef>
              <a:buFont typeface="Calibri"/>
              <a:buNone/>
              <a:defRPr sz="1600" b="1"/>
            </a:lvl4pPr>
            <a:lvl5pPr marL="1828800" lvl="4" indent="0" rtl="0">
              <a:spcBef>
                <a:spcPts val="0"/>
              </a:spcBef>
              <a:buFont typeface="Calibri"/>
              <a:buNone/>
              <a:defRPr sz="1600" b="1"/>
            </a:lvl5pPr>
            <a:lvl6pPr marL="2286000" lvl="5" indent="0" rtl="0">
              <a:spcBef>
                <a:spcPts val="0"/>
              </a:spcBef>
              <a:buFont typeface="Calibri"/>
              <a:buNone/>
              <a:defRPr sz="1600" b="1"/>
            </a:lvl6pPr>
            <a:lvl7pPr marL="2743200" lvl="6" indent="0" rtl="0">
              <a:spcBef>
                <a:spcPts val="0"/>
              </a:spcBef>
              <a:buFont typeface="Calibri"/>
              <a:buNone/>
              <a:defRPr sz="1600" b="1"/>
            </a:lvl7pPr>
            <a:lvl8pPr marL="3200400" lvl="7" indent="0" rtl="0">
              <a:spcBef>
                <a:spcPts val="0"/>
              </a:spcBef>
              <a:buFont typeface="Calibri"/>
              <a:buNone/>
              <a:defRPr sz="1600" b="1"/>
            </a:lvl8pPr>
            <a:lvl9pPr marL="3657600" lvl="8" indent="0" rtl="0">
              <a:spcBef>
                <a:spcPts val="0"/>
              </a:spcBef>
              <a:buFont typeface="Calibri"/>
              <a:buNone/>
              <a:defRPr sz="1600" b="1"/>
            </a:lvl9pPr>
          </a:lstStyle>
          <a:p>
            <a:endParaRPr/>
          </a:p>
        </p:txBody>
      </p:sp>
      <p:sp>
        <p:nvSpPr>
          <p:cNvPr id="59" name="Shape 5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60" name="Shape 6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lvl="0" indent="0" rtl="0">
              <a:spcBef>
                <a:spcPts val="0"/>
              </a:spcBef>
              <a:buFont typeface="Calibri"/>
              <a:buNone/>
              <a:defRPr sz="2400" b="1"/>
            </a:lvl1pPr>
            <a:lvl2pPr marL="457200" lvl="1" indent="0" rtl="0">
              <a:spcBef>
                <a:spcPts val="0"/>
              </a:spcBef>
              <a:buFont typeface="Calibri"/>
              <a:buNone/>
              <a:defRPr sz="2000" b="1"/>
            </a:lvl2pPr>
            <a:lvl3pPr marL="914400" lvl="2" indent="0" rtl="0">
              <a:spcBef>
                <a:spcPts val="0"/>
              </a:spcBef>
              <a:buFont typeface="Calibri"/>
              <a:buNone/>
              <a:defRPr sz="1800" b="1"/>
            </a:lvl3pPr>
            <a:lvl4pPr marL="1371600" lvl="3" indent="0" rtl="0">
              <a:spcBef>
                <a:spcPts val="0"/>
              </a:spcBef>
              <a:buFont typeface="Calibri"/>
              <a:buNone/>
              <a:defRPr sz="1600" b="1"/>
            </a:lvl4pPr>
            <a:lvl5pPr marL="1828800" lvl="4" indent="0" rtl="0">
              <a:spcBef>
                <a:spcPts val="0"/>
              </a:spcBef>
              <a:buFont typeface="Calibri"/>
              <a:buNone/>
              <a:defRPr sz="1600" b="1"/>
            </a:lvl5pPr>
            <a:lvl6pPr marL="2286000" lvl="5" indent="0" rtl="0">
              <a:spcBef>
                <a:spcPts val="0"/>
              </a:spcBef>
              <a:buFont typeface="Calibri"/>
              <a:buNone/>
              <a:defRPr sz="1600" b="1"/>
            </a:lvl6pPr>
            <a:lvl7pPr marL="2743200" lvl="6" indent="0" rtl="0">
              <a:spcBef>
                <a:spcPts val="0"/>
              </a:spcBef>
              <a:buFont typeface="Calibri"/>
              <a:buNone/>
              <a:defRPr sz="1600" b="1"/>
            </a:lvl7pPr>
            <a:lvl8pPr marL="3200400" lvl="7" indent="0" rtl="0">
              <a:spcBef>
                <a:spcPts val="0"/>
              </a:spcBef>
              <a:buFont typeface="Calibri"/>
              <a:buNone/>
              <a:defRPr sz="1600" b="1"/>
            </a:lvl8pPr>
            <a:lvl9pPr marL="3657600" lvl="8" indent="0" rtl="0">
              <a:spcBef>
                <a:spcPts val="0"/>
              </a:spcBef>
              <a:buFont typeface="Calibri"/>
              <a:buNone/>
              <a:defRPr sz="1600" b="1"/>
            </a:lvl9pPr>
          </a:lstStyle>
          <a:p>
            <a:endParaRPr/>
          </a:p>
        </p:txBody>
      </p:sp>
      <p:sp>
        <p:nvSpPr>
          <p:cNvPr id="61" name="Shape 6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98989"/>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spcAft>
                <a:spcPts val="0"/>
              </a:spcAft>
              <a:defRPr sz="4400">
                <a:solidFill>
                  <a:schemeClr val="dk1"/>
                </a:solidFill>
                <a:latin typeface="Calibri"/>
                <a:ea typeface="Calibri"/>
                <a:cs typeface="Calibri"/>
                <a:sym typeface="Calibri"/>
              </a:defRPr>
            </a:lvl1pPr>
            <a:lvl2pPr lvl="1" algn="ctr" rtl="0">
              <a:spcBef>
                <a:spcPts val="0"/>
              </a:spcBef>
              <a:spcAft>
                <a:spcPts val="0"/>
              </a:spcAft>
              <a:defRPr sz="4400">
                <a:solidFill>
                  <a:schemeClr val="dk1"/>
                </a:solidFill>
                <a:latin typeface="Calibri"/>
                <a:ea typeface="Calibri"/>
                <a:cs typeface="Calibri"/>
                <a:sym typeface="Calibri"/>
              </a:defRPr>
            </a:lvl2pPr>
            <a:lvl3pPr lvl="2" algn="ctr" rtl="0">
              <a:spcBef>
                <a:spcPts val="0"/>
              </a:spcBef>
              <a:spcAft>
                <a:spcPts val="0"/>
              </a:spcAft>
              <a:defRPr sz="4400">
                <a:solidFill>
                  <a:schemeClr val="dk1"/>
                </a:solidFill>
                <a:latin typeface="Calibri"/>
                <a:ea typeface="Calibri"/>
                <a:cs typeface="Calibri"/>
                <a:sym typeface="Calibri"/>
              </a:defRPr>
            </a:lvl3pPr>
            <a:lvl4pPr lvl="3" algn="ctr" rtl="0">
              <a:spcBef>
                <a:spcPts val="0"/>
              </a:spcBef>
              <a:spcAft>
                <a:spcPts val="0"/>
              </a:spcAft>
              <a:defRPr sz="4400">
                <a:solidFill>
                  <a:schemeClr val="dk1"/>
                </a:solidFill>
                <a:latin typeface="Calibri"/>
                <a:ea typeface="Calibri"/>
                <a:cs typeface="Calibri"/>
                <a:sym typeface="Calibri"/>
              </a:defRPr>
            </a:lvl4pPr>
            <a:lvl5pPr lvl="4" algn="ctr" rtl="0">
              <a:spcBef>
                <a:spcPts val="0"/>
              </a:spcBef>
              <a:spcAft>
                <a:spcPts val="0"/>
              </a:spcAft>
              <a:defRPr sz="4400">
                <a:solidFill>
                  <a:schemeClr val="dk1"/>
                </a:solidFill>
                <a:latin typeface="Calibri"/>
                <a:ea typeface="Calibri"/>
                <a:cs typeface="Calibri"/>
                <a:sym typeface="Calibri"/>
              </a:defRPr>
            </a:lvl5pPr>
            <a:lvl6pPr marL="457200" lvl="5" algn="ctr" rtl="0">
              <a:spcBef>
                <a:spcPts val="0"/>
              </a:spcBef>
              <a:spcAft>
                <a:spcPts val="0"/>
              </a:spcAft>
              <a:defRPr sz="4400">
                <a:solidFill>
                  <a:schemeClr val="dk1"/>
                </a:solidFill>
                <a:latin typeface="Calibri"/>
                <a:ea typeface="Calibri"/>
                <a:cs typeface="Calibri"/>
                <a:sym typeface="Calibri"/>
              </a:defRPr>
            </a:lvl6pPr>
            <a:lvl7pPr marL="914400" lvl="6" algn="ctr" rtl="0">
              <a:spcBef>
                <a:spcPts val="0"/>
              </a:spcBef>
              <a:spcAft>
                <a:spcPts val="0"/>
              </a:spcAft>
              <a:defRPr sz="4400">
                <a:solidFill>
                  <a:schemeClr val="dk1"/>
                </a:solidFill>
                <a:latin typeface="Calibri"/>
                <a:ea typeface="Calibri"/>
                <a:cs typeface="Calibri"/>
                <a:sym typeface="Calibri"/>
              </a:defRPr>
            </a:lvl7pPr>
            <a:lvl8pPr marL="1371600" lvl="7" algn="ctr" rtl="0">
              <a:spcBef>
                <a:spcPts val="0"/>
              </a:spcBef>
              <a:spcAft>
                <a:spcPts val="0"/>
              </a:spcAft>
              <a:defRPr sz="4400">
                <a:solidFill>
                  <a:schemeClr val="dk1"/>
                </a:solidFill>
                <a:latin typeface="Calibri"/>
                <a:ea typeface="Calibri"/>
                <a:cs typeface="Calibri"/>
                <a:sym typeface="Calibri"/>
              </a:defRPr>
            </a:lvl8pPr>
            <a:lvl9pPr marL="1828800" lvl="8"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68" name="Shape 68"/>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98989"/>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defRPr sz="44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tile tx="0" ty="0" sx="100000" sy="100000" flip="none" algn="tl"/>
        </a:blipFill>
        <a:effectLst/>
      </p:bgPr>
    </p:bg>
    <p:spTree>
      <p:nvGrpSpPr>
        <p:cNvPr id="1" name="Shape 84"/>
        <p:cNvGrpSpPr/>
        <p:nvPr/>
      </p:nvGrpSpPr>
      <p:grpSpPr>
        <a:xfrm>
          <a:off x="0" y="0"/>
          <a:ext cx="0" cy="0"/>
          <a:chOff x="0" y="0"/>
          <a:chExt cx="0" cy="0"/>
        </a:xfrm>
      </p:grpSpPr>
      <p:pic>
        <p:nvPicPr>
          <p:cNvPr id="85" name="Shape 85" descr="bttn_prev"/>
          <p:cNvPicPr preferRelativeResize="0"/>
          <p:nvPr/>
        </p:nvPicPr>
        <p:blipFill rotWithShape="1">
          <a:blip r:embed="rId6">
            <a:alphaModFix/>
          </a:blip>
          <a:srcRect/>
          <a:stretch/>
        </p:blipFill>
        <p:spPr>
          <a:xfrm>
            <a:off x="8253411" y="6511925"/>
            <a:ext cx="357187" cy="263525"/>
          </a:xfrm>
          <a:prstGeom prst="rect">
            <a:avLst/>
          </a:prstGeom>
          <a:noFill/>
          <a:ln>
            <a:noFill/>
          </a:ln>
        </p:spPr>
      </p:pic>
      <p:pic>
        <p:nvPicPr>
          <p:cNvPr id="86" name="Shape 86" descr="bttn_next"/>
          <p:cNvPicPr preferRelativeResize="0"/>
          <p:nvPr/>
        </p:nvPicPr>
        <p:blipFill rotWithShape="1">
          <a:blip r:embed="rId7">
            <a:alphaModFix/>
          </a:blip>
          <a:srcRect/>
          <a:stretch/>
        </p:blipFill>
        <p:spPr>
          <a:xfrm>
            <a:off x="8694736" y="6511925"/>
            <a:ext cx="357187" cy="263525"/>
          </a:xfrm>
          <a:prstGeom prst="rect">
            <a:avLst/>
          </a:prstGeom>
          <a:noFill/>
          <a:ln>
            <a:noFill/>
          </a:ln>
        </p:spPr>
      </p:pic>
      <p:sp>
        <p:nvSpPr>
          <p:cNvPr id="87" name="Shape 8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defRPr sz="44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2" r:id="rId2"/>
    <p:sldLayoutId id="214748366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kern="1200">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kern="1200">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58FDEA0-9215-4135-B87C-76DEF12F2731}" type="slidenum">
              <a:rPr lang="en-US" kern="1200">
                <a:latin typeface="Arial" charset="0"/>
                <a:ea typeface="+mn-ea"/>
                <a:cs typeface="+mn-cs"/>
              </a:rPr>
              <a:pPr fontAlgn="base">
                <a:spcBef>
                  <a:spcPct val="0"/>
                </a:spcBef>
                <a:spcAft>
                  <a:spcPct val="0"/>
                </a:spcAft>
                <a:defRPr/>
              </a:pPr>
              <a:t>‹#›</a:t>
            </a:fld>
            <a:endParaRPr lang="en-US" kern="1200">
              <a:latin typeface="Arial" charset="0"/>
              <a:ea typeface="+mn-ea"/>
              <a:cs typeface="+mn-cs"/>
            </a:endParaRPr>
          </a:p>
        </p:txBody>
      </p:sp>
    </p:spTree>
    <p:extLst>
      <p:ext uri="{BB962C8B-B14F-4D97-AF65-F5344CB8AC3E}">
        <p14:creationId xmlns:p14="http://schemas.microsoft.com/office/powerpoint/2010/main" val="323318080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app.discoveryeducation.com/learn/videos/98DFEEED-5F30-4A3E-8B89-ED3089B92A1F?hasLocalHost=false"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app.discoveryeducation.com/learn/videos/0E992BA8-0600-46F0-B7EB-A8FCC9EC4E21?hasLocalHost=false"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app.discoveryeducation.com/learn/videos/33126C79-6559-4262-B101-E613F5F3EE9F?hasLocalHost=fals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en.wikipedia.org/wiki/Religious_Society_of_Friends" TargetMode="External"/><Relationship Id="rId1" Type="http://schemas.openxmlformats.org/officeDocument/2006/relationships/slideLayout" Target="../slideLayouts/slideLayout13.xml"/><Relationship Id="rId6" Type="http://schemas.openxmlformats.org/officeDocument/2006/relationships/hyperlink" Target="https://app.discoveryeducation.com/learn/videos/4b864918-4055-4cc7-b03e-35e64e414388" TargetMode="External"/><Relationship Id="rId5" Type="http://schemas.openxmlformats.org/officeDocument/2006/relationships/image" Target="../media/image21.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5.jp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6.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ctrTitle"/>
          </p:nvPr>
        </p:nvSpPr>
        <p:spPr>
          <a:xfrm>
            <a:off x="4800600" y="228600"/>
            <a:ext cx="3744912" cy="147002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a:solidFill>
                  <a:schemeClr val="dk1"/>
                </a:solidFill>
                <a:latin typeface="Calibri"/>
                <a:ea typeface="Calibri"/>
                <a:cs typeface="Calibri"/>
                <a:sym typeface="Calibri"/>
              </a:rPr>
              <a:t>Unit 2: The 13 Colonies</a:t>
            </a:r>
          </a:p>
        </p:txBody>
      </p:sp>
      <p:sp>
        <p:nvSpPr>
          <p:cNvPr id="95" name="Shape 95"/>
          <p:cNvSpPr txBox="1"/>
          <p:nvPr/>
        </p:nvSpPr>
        <p:spPr>
          <a:xfrm>
            <a:off x="4248150" y="5867400"/>
            <a:ext cx="489585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1" i="0" u="none" strike="noStrike" cap="none">
                <a:solidFill>
                  <a:schemeClr val="dk1"/>
                </a:solidFill>
                <a:latin typeface="Calibri"/>
                <a:ea typeface="Calibri"/>
                <a:cs typeface="Calibri"/>
                <a:sym typeface="Calibri"/>
              </a:rPr>
              <a:t>Part 2: The Middle Colonies</a:t>
            </a:r>
          </a:p>
        </p:txBody>
      </p:sp>
      <p:pic>
        <p:nvPicPr>
          <p:cNvPr id="96" name="Shape 96" descr="http://paradigm-shift-21st-century.nl/plaatjes/puritans.gif"/>
          <p:cNvPicPr preferRelativeResize="0"/>
          <p:nvPr/>
        </p:nvPicPr>
        <p:blipFill rotWithShape="1">
          <a:blip r:embed="rId3">
            <a:alphaModFix/>
          </a:blip>
          <a:srcRect/>
          <a:stretch/>
        </p:blipFill>
        <p:spPr>
          <a:xfrm>
            <a:off x="381000" y="182561"/>
            <a:ext cx="3886200" cy="6446836"/>
          </a:xfrm>
          <a:prstGeom prst="rect">
            <a:avLst/>
          </a:prstGeom>
          <a:noFill/>
          <a:ln>
            <a:noFill/>
          </a:ln>
        </p:spPr>
      </p:pic>
      <p:pic>
        <p:nvPicPr>
          <p:cNvPr id="97" name="Shape 97" descr="http://images.yourdictionary.com/images/definitions/lg/new-amsterdam.jpg"/>
          <p:cNvPicPr preferRelativeResize="0"/>
          <p:nvPr/>
        </p:nvPicPr>
        <p:blipFill rotWithShape="1">
          <a:blip r:embed="rId4">
            <a:alphaModFix/>
          </a:blip>
          <a:srcRect/>
          <a:stretch/>
        </p:blipFill>
        <p:spPr>
          <a:xfrm>
            <a:off x="4419600" y="1752600"/>
            <a:ext cx="4464050" cy="2666999"/>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Shape 146"/>
          <p:cNvPicPr preferRelativeResize="0"/>
          <p:nvPr/>
        </p:nvPicPr>
        <p:blipFill rotWithShape="1">
          <a:blip r:embed="rId3">
            <a:alphaModFix/>
          </a:blip>
          <a:srcRect/>
          <a:stretch/>
        </p:blipFill>
        <p:spPr>
          <a:xfrm>
            <a:off x="1981200" y="304800"/>
            <a:ext cx="6934199" cy="6299200"/>
          </a:xfrm>
          <a:prstGeom prst="rect">
            <a:avLst/>
          </a:prstGeom>
          <a:noFill/>
          <a:ln>
            <a:noFill/>
          </a:ln>
        </p:spPr>
      </p:pic>
      <p:sp>
        <p:nvSpPr>
          <p:cNvPr id="147" name="Shape 147"/>
          <p:cNvSpPr txBox="1"/>
          <p:nvPr/>
        </p:nvSpPr>
        <p:spPr>
          <a:xfrm>
            <a:off x="4953000" y="1371600"/>
            <a:ext cx="2228850" cy="523874"/>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0" i="0" u="none" strike="noStrike" cap="none">
                <a:solidFill>
                  <a:schemeClr val="dk1"/>
                </a:solidFill>
                <a:latin typeface="Calibri"/>
                <a:ea typeface="Calibri"/>
                <a:cs typeface="Calibri"/>
                <a:sym typeface="Calibri"/>
              </a:rPr>
              <a:t>de Brede Weg</a:t>
            </a:r>
          </a:p>
        </p:txBody>
      </p:sp>
      <p:sp>
        <p:nvSpPr>
          <p:cNvPr id="148" name="Shape 148"/>
          <p:cNvSpPr txBox="1"/>
          <p:nvPr/>
        </p:nvSpPr>
        <p:spPr>
          <a:xfrm>
            <a:off x="889000" y="2209800"/>
            <a:ext cx="1244599"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0" i="0" u="none" strike="noStrike" cap="none">
                <a:solidFill>
                  <a:schemeClr val="dk1"/>
                </a:solidFill>
                <a:latin typeface="Calibri"/>
                <a:ea typeface="Calibri"/>
                <a:cs typeface="Calibri"/>
                <a:sym typeface="Calibri"/>
              </a:rPr>
              <a:t>batterij</a:t>
            </a:r>
          </a:p>
        </p:txBody>
      </p:sp>
      <p:cxnSp>
        <p:nvCxnSpPr>
          <p:cNvPr id="149" name="Shape 149"/>
          <p:cNvCxnSpPr/>
          <p:nvPr/>
        </p:nvCxnSpPr>
        <p:spPr>
          <a:xfrm>
            <a:off x="2133600" y="2471736"/>
            <a:ext cx="889000" cy="423861"/>
          </a:xfrm>
          <a:prstGeom prst="straightConnector1">
            <a:avLst/>
          </a:prstGeom>
          <a:noFill/>
          <a:ln w="38100" cap="flat" cmpd="sng">
            <a:solidFill>
              <a:schemeClr val="dk1"/>
            </a:solidFill>
            <a:prstDash val="solid"/>
            <a:miter/>
            <a:headEnd type="none" w="med" len="med"/>
            <a:tailEnd type="stealth" w="lg" len="lg"/>
          </a:ln>
        </p:spPr>
      </p:cxnSp>
      <p:sp>
        <p:nvSpPr>
          <p:cNvPr id="150" name="Shape 150"/>
          <p:cNvSpPr txBox="1"/>
          <p:nvPr/>
        </p:nvSpPr>
        <p:spPr>
          <a:xfrm>
            <a:off x="5867400" y="2971800"/>
            <a:ext cx="1579562" cy="523874"/>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0" i="0" u="none" strike="noStrike" cap="none">
                <a:solidFill>
                  <a:schemeClr val="dk1"/>
                </a:solidFill>
                <a:latin typeface="Calibri"/>
                <a:ea typeface="Calibri"/>
                <a:cs typeface="Calibri"/>
                <a:sym typeface="Calibri"/>
              </a:rPr>
              <a:t>Walstraat</a:t>
            </a:r>
          </a:p>
        </p:txBody>
      </p:sp>
      <p:cxnSp>
        <p:nvCxnSpPr>
          <p:cNvPr id="151" name="Shape 151"/>
          <p:cNvCxnSpPr/>
          <p:nvPr/>
        </p:nvCxnSpPr>
        <p:spPr>
          <a:xfrm rot="10800000" flipH="1">
            <a:off x="7446961" y="2666999"/>
            <a:ext cx="477837" cy="566736"/>
          </a:xfrm>
          <a:prstGeom prst="straightConnector1">
            <a:avLst/>
          </a:prstGeom>
          <a:noFill/>
          <a:ln w="38100" cap="flat" cmpd="sng">
            <a:solidFill>
              <a:schemeClr val="dk1"/>
            </a:solidFill>
            <a:prstDash val="solid"/>
            <a:miter/>
            <a:headEnd type="none" w="med" len="med"/>
            <a:tailEnd type="stealth" w="lg" len="lg"/>
          </a:ln>
        </p:spPr>
      </p:cxnSp>
      <p:cxnSp>
        <p:nvCxnSpPr>
          <p:cNvPr id="152" name="Shape 152"/>
          <p:cNvCxnSpPr/>
          <p:nvPr/>
        </p:nvCxnSpPr>
        <p:spPr>
          <a:xfrm>
            <a:off x="7446961" y="3233736"/>
            <a:ext cx="477837" cy="576262"/>
          </a:xfrm>
          <a:prstGeom prst="straightConnector1">
            <a:avLst/>
          </a:prstGeom>
          <a:noFill/>
          <a:ln w="38100" cap="flat" cmpd="sng">
            <a:solidFill>
              <a:schemeClr val="dk1"/>
            </a:solidFill>
            <a:prstDash val="solid"/>
            <a:miter/>
            <a:headEnd type="none" w="med" len="med"/>
            <a:tailEnd type="stealth" w="lg" len="lg"/>
          </a:ln>
        </p:spPr>
      </p:cxnSp>
      <p:sp>
        <p:nvSpPr>
          <p:cNvPr id="153" name="Shape 153"/>
          <p:cNvSpPr txBox="1"/>
          <p:nvPr/>
        </p:nvSpPr>
        <p:spPr>
          <a:xfrm>
            <a:off x="3429000" y="5334000"/>
            <a:ext cx="1476375"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0" i="0" u="none" strike="noStrike" cap="none">
                <a:solidFill>
                  <a:schemeClr val="dk1"/>
                </a:solidFill>
                <a:latin typeface="Calibri"/>
                <a:ea typeface="Calibri"/>
                <a:cs typeface="Calibri"/>
                <a:sym typeface="Calibri"/>
              </a:rPr>
              <a:t>bouwerij</a:t>
            </a:r>
          </a:p>
        </p:txBody>
      </p:sp>
      <p:cxnSp>
        <p:nvCxnSpPr>
          <p:cNvPr id="154" name="Shape 154"/>
          <p:cNvCxnSpPr/>
          <p:nvPr/>
        </p:nvCxnSpPr>
        <p:spPr>
          <a:xfrm rot="-5400000">
            <a:off x="3836193" y="4826792"/>
            <a:ext cx="838199" cy="176212"/>
          </a:xfrm>
          <a:prstGeom prst="straightConnector1">
            <a:avLst/>
          </a:prstGeom>
          <a:noFill/>
          <a:ln w="38100" cap="flat" cmpd="sng">
            <a:solidFill>
              <a:schemeClr val="dk1"/>
            </a:solidFill>
            <a:prstDash val="solid"/>
            <a:miter/>
            <a:headEnd type="none" w="med" len="med"/>
            <a:tailEnd type="stealth" w="lg" len="lg"/>
          </a:ln>
        </p:spPr>
      </p:cxnSp>
      <p:sp>
        <p:nvSpPr>
          <p:cNvPr id="155" name="Shape 155"/>
          <p:cNvSpPr txBox="1"/>
          <p:nvPr/>
        </p:nvSpPr>
        <p:spPr>
          <a:xfrm>
            <a:off x="762000" y="2667000"/>
            <a:ext cx="1454149" cy="9239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dirty="0">
                <a:solidFill>
                  <a:schemeClr val="dk1"/>
                </a:solidFill>
              </a:rPr>
              <a:t>T</a:t>
            </a:r>
            <a:r>
              <a:rPr lang="en-US" sz="1800" b="0" i="0" u="none" strike="noStrike" cap="none" dirty="0" smtClean="0">
                <a:solidFill>
                  <a:schemeClr val="dk1"/>
                </a:solidFill>
                <a:latin typeface="Arial"/>
                <a:ea typeface="Arial"/>
                <a:cs typeface="Arial"/>
                <a:sym typeface="Arial"/>
              </a:rPr>
              <a:t>he </a:t>
            </a:r>
            <a:r>
              <a:rPr lang="en-US" sz="1800" b="0" i="0" u="none" strike="noStrike" cap="none" dirty="0">
                <a:solidFill>
                  <a:schemeClr val="dk1"/>
                </a:solidFill>
                <a:latin typeface="Arial"/>
                <a:ea typeface="Arial"/>
                <a:cs typeface="Arial"/>
                <a:sym typeface="Arial"/>
              </a:rPr>
              <a:t>battery</a:t>
            </a:r>
          </a:p>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Arial"/>
                <a:ea typeface="Arial"/>
                <a:cs typeface="Arial"/>
                <a:sym typeface="Arial"/>
              </a:rPr>
              <a:t>(fortress)</a:t>
            </a:r>
          </a:p>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Arial"/>
                <a:ea typeface="Arial"/>
                <a:cs typeface="Arial"/>
                <a:sym typeface="Arial"/>
              </a:rPr>
              <a:t>Battery Park</a:t>
            </a:r>
          </a:p>
        </p:txBody>
      </p:sp>
      <p:sp>
        <p:nvSpPr>
          <p:cNvPr id="156" name="Shape 156"/>
          <p:cNvSpPr txBox="1"/>
          <p:nvPr/>
        </p:nvSpPr>
        <p:spPr>
          <a:xfrm>
            <a:off x="3352800" y="5791200"/>
            <a:ext cx="1517650" cy="6461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The Bowery</a:t>
            </a:r>
          </a:p>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(small farms)</a:t>
            </a:r>
          </a:p>
        </p:txBody>
      </p:sp>
      <p:sp>
        <p:nvSpPr>
          <p:cNvPr id="157" name="Shape 157"/>
          <p:cNvSpPr txBox="1"/>
          <p:nvPr/>
        </p:nvSpPr>
        <p:spPr>
          <a:xfrm>
            <a:off x="6019800" y="3581400"/>
            <a:ext cx="1304924" cy="369886"/>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Wall Street</a:t>
            </a:r>
          </a:p>
        </p:txBody>
      </p:sp>
      <p:sp>
        <p:nvSpPr>
          <p:cNvPr id="158" name="Shape 158"/>
          <p:cNvSpPr txBox="1"/>
          <p:nvPr/>
        </p:nvSpPr>
        <p:spPr>
          <a:xfrm>
            <a:off x="5562600" y="2057400"/>
            <a:ext cx="1211261" cy="369886"/>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Broadway</a:t>
            </a:r>
          </a:p>
        </p:txBody>
      </p:sp>
      <p:sp>
        <p:nvSpPr>
          <p:cNvPr id="159" name="Shape 159"/>
          <p:cNvSpPr txBox="1"/>
          <p:nvPr/>
        </p:nvSpPr>
        <p:spPr>
          <a:xfrm>
            <a:off x="304800" y="228600"/>
            <a:ext cx="3671886" cy="7080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4000" b="0" i="0" u="none" strike="noStrike" cap="none">
                <a:solidFill>
                  <a:schemeClr val="dk1"/>
                </a:solidFill>
                <a:latin typeface="Calibri"/>
                <a:ea typeface="Calibri"/>
                <a:cs typeface="Calibri"/>
                <a:sym typeface="Calibri"/>
              </a:rPr>
              <a:t>New Amsterdam</a:t>
            </a:r>
          </a:p>
        </p:txBody>
      </p:sp>
      <p:cxnSp>
        <p:nvCxnSpPr>
          <p:cNvPr id="160" name="Shape 160"/>
          <p:cNvCxnSpPr/>
          <p:nvPr/>
        </p:nvCxnSpPr>
        <p:spPr>
          <a:xfrm rot="5400000">
            <a:off x="5276849" y="1571624"/>
            <a:ext cx="466725" cy="1114425"/>
          </a:xfrm>
          <a:prstGeom prst="straightConnector1">
            <a:avLst/>
          </a:prstGeom>
          <a:noFill/>
          <a:ln w="38100" cap="flat" cmpd="sng">
            <a:solidFill>
              <a:schemeClr val="dk1"/>
            </a:solidFill>
            <a:prstDash val="solid"/>
            <a:miter/>
            <a:headEnd type="none" w="med" len="med"/>
            <a:tailEnd type="stealth" w="lg" len="lg"/>
          </a:ln>
        </p:spPr>
      </p:cxnSp>
      <p:cxnSp>
        <p:nvCxnSpPr>
          <p:cNvPr id="161" name="Shape 161"/>
          <p:cNvCxnSpPr/>
          <p:nvPr/>
        </p:nvCxnSpPr>
        <p:spPr>
          <a:xfrm rot="-5400000" flipH="1">
            <a:off x="6457949" y="1504950"/>
            <a:ext cx="238124" cy="1019174"/>
          </a:xfrm>
          <a:prstGeom prst="straightConnector1">
            <a:avLst/>
          </a:prstGeom>
          <a:noFill/>
          <a:ln w="38100" cap="flat" cmpd="sng">
            <a:solidFill>
              <a:schemeClr val="dk1"/>
            </a:solidFill>
            <a:prstDash val="solid"/>
            <a:miter/>
            <a:headEnd type="none" w="med" len="med"/>
            <a:tailEnd type="stealth" w="lg" len="lg"/>
          </a:ln>
        </p:spPr>
      </p:cxnSp>
      <p:pic>
        <p:nvPicPr>
          <p:cNvPr id="162" name="Shape 162"/>
          <p:cNvPicPr preferRelativeResize="0"/>
          <p:nvPr/>
        </p:nvPicPr>
        <p:blipFill rotWithShape="1">
          <a:blip r:embed="rId4">
            <a:alphaModFix/>
          </a:blip>
          <a:srcRect/>
          <a:stretch/>
        </p:blipFill>
        <p:spPr>
          <a:xfrm>
            <a:off x="7772400" y="2928936"/>
            <a:ext cx="609599" cy="609599"/>
          </a:xfrm>
          <a:prstGeom prst="rect">
            <a:avLst/>
          </a:prstGeom>
          <a:noFill/>
          <a:ln>
            <a:noFill/>
          </a:ln>
        </p:spPr>
      </p:pic>
      <p:pic>
        <p:nvPicPr>
          <p:cNvPr id="163" name="Shape 163"/>
          <p:cNvPicPr preferRelativeResize="0"/>
          <p:nvPr/>
        </p:nvPicPr>
        <p:blipFill rotWithShape="1">
          <a:blip r:embed="rId4">
            <a:alphaModFix/>
          </a:blip>
          <a:srcRect/>
          <a:stretch/>
        </p:blipFill>
        <p:spPr>
          <a:xfrm>
            <a:off x="2717800" y="5291137"/>
            <a:ext cx="609599" cy="609599"/>
          </a:xfrm>
          <a:prstGeom prst="rect">
            <a:avLst/>
          </a:prstGeom>
          <a:noFill/>
          <a:ln>
            <a:noFill/>
          </a:ln>
        </p:spPr>
      </p:pic>
      <p:pic>
        <p:nvPicPr>
          <p:cNvPr id="164" name="Shape 164"/>
          <p:cNvPicPr preferRelativeResize="0"/>
          <p:nvPr/>
        </p:nvPicPr>
        <p:blipFill rotWithShape="1">
          <a:blip r:embed="rId4">
            <a:alphaModFix/>
          </a:blip>
          <a:srcRect/>
          <a:stretch/>
        </p:blipFill>
        <p:spPr>
          <a:xfrm>
            <a:off x="4240212" y="1328737"/>
            <a:ext cx="609599" cy="609599"/>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p:nvPr/>
        </p:nvSpPr>
        <p:spPr>
          <a:xfrm>
            <a:off x="914400" y="228600"/>
            <a:ext cx="7656512"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0" i="0" u="none" strike="noStrike" cap="none">
                <a:solidFill>
                  <a:schemeClr val="dk1"/>
                </a:solidFill>
                <a:latin typeface="Calibri"/>
                <a:ea typeface="Calibri"/>
                <a:cs typeface="Calibri"/>
                <a:sym typeface="Calibri"/>
              </a:rPr>
              <a:t>Other Examples of Dutch Influence on Place Names</a:t>
            </a:r>
          </a:p>
        </p:txBody>
      </p:sp>
      <p:sp>
        <p:nvSpPr>
          <p:cNvPr id="170" name="Shape 170"/>
          <p:cNvSpPr txBox="1"/>
          <p:nvPr/>
        </p:nvSpPr>
        <p:spPr>
          <a:xfrm>
            <a:off x="5257800" y="2133600"/>
            <a:ext cx="2359025"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0" i="0" u="none" strike="noStrike" cap="none">
                <a:solidFill>
                  <a:schemeClr val="dk1"/>
                </a:solidFill>
                <a:latin typeface="Calibri"/>
                <a:ea typeface="Calibri"/>
                <a:cs typeface="Calibri"/>
                <a:sym typeface="Calibri"/>
              </a:rPr>
              <a:t>Konijneneiland</a:t>
            </a:r>
          </a:p>
        </p:txBody>
      </p:sp>
      <p:sp>
        <p:nvSpPr>
          <p:cNvPr id="171" name="Shape 171"/>
          <p:cNvSpPr txBox="1"/>
          <p:nvPr/>
        </p:nvSpPr>
        <p:spPr>
          <a:xfrm>
            <a:off x="5257800" y="3276600"/>
            <a:ext cx="2289174"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0" i="0" u="none" strike="noStrike" cap="none">
                <a:solidFill>
                  <a:schemeClr val="dk1"/>
                </a:solidFill>
                <a:latin typeface="Calibri"/>
                <a:ea typeface="Calibri"/>
                <a:cs typeface="Calibri"/>
                <a:sym typeface="Calibri"/>
              </a:rPr>
              <a:t>'t Lange Eiland</a:t>
            </a:r>
          </a:p>
        </p:txBody>
      </p:sp>
      <p:sp>
        <p:nvSpPr>
          <p:cNvPr id="172" name="Shape 172"/>
          <p:cNvSpPr txBox="1"/>
          <p:nvPr/>
        </p:nvSpPr>
        <p:spPr>
          <a:xfrm>
            <a:off x="5638800" y="4419600"/>
            <a:ext cx="1636712"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0" i="0" u="none" strike="noStrike" cap="none">
                <a:solidFill>
                  <a:schemeClr val="dk1"/>
                </a:solidFill>
                <a:latin typeface="Calibri"/>
                <a:ea typeface="Calibri"/>
                <a:cs typeface="Calibri"/>
                <a:sym typeface="Calibri"/>
              </a:rPr>
              <a:t>Vlissingen</a:t>
            </a:r>
          </a:p>
        </p:txBody>
      </p:sp>
      <p:sp>
        <p:nvSpPr>
          <p:cNvPr id="173" name="Shape 173"/>
          <p:cNvSpPr txBox="1"/>
          <p:nvPr/>
        </p:nvSpPr>
        <p:spPr>
          <a:xfrm>
            <a:off x="3430587" y="5334000"/>
            <a:ext cx="2009774"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0" i="0" u="none" strike="noStrike" cap="none">
                <a:solidFill>
                  <a:schemeClr val="dk1"/>
                </a:solidFill>
                <a:latin typeface="Calibri"/>
                <a:ea typeface="Calibri"/>
                <a:cs typeface="Calibri"/>
                <a:sym typeface="Calibri"/>
              </a:rPr>
              <a:t>Noord Rivier</a:t>
            </a:r>
          </a:p>
        </p:txBody>
      </p:sp>
      <p:sp>
        <p:nvSpPr>
          <p:cNvPr id="174" name="Shape 174"/>
          <p:cNvSpPr txBox="1"/>
          <p:nvPr/>
        </p:nvSpPr>
        <p:spPr>
          <a:xfrm>
            <a:off x="1828800" y="1066800"/>
            <a:ext cx="1646237"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0" i="0" u="none" strike="noStrike" cap="none">
                <a:solidFill>
                  <a:schemeClr val="dk1"/>
                </a:solidFill>
                <a:latin typeface="Calibri"/>
                <a:ea typeface="Calibri"/>
                <a:cs typeface="Calibri"/>
                <a:sym typeface="Calibri"/>
              </a:rPr>
              <a:t>Breukelen</a:t>
            </a:r>
          </a:p>
        </p:txBody>
      </p:sp>
      <p:sp>
        <p:nvSpPr>
          <p:cNvPr id="175" name="Shape 175"/>
          <p:cNvSpPr txBox="1"/>
          <p:nvPr/>
        </p:nvSpPr>
        <p:spPr>
          <a:xfrm>
            <a:off x="1600200" y="2209800"/>
            <a:ext cx="2079625"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0" i="0" u="none" strike="noStrike" cap="none">
                <a:solidFill>
                  <a:schemeClr val="dk1"/>
                </a:solidFill>
                <a:latin typeface="Calibri"/>
                <a:ea typeface="Calibri"/>
                <a:cs typeface="Calibri"/>
                <a:sym typeface="Calibri"/>
              </a:rPr>
              <a:t>Jonas Bronck</a:t>
            </a:r>
          </a:p>
        </p:txBody>
      </p:sp>
      <p:sp>
        <p:nvSpPr>
          <p:cNvPr id="176" name="Shape 176"/>
          <p:cNvSpPr txBox="1"/>
          <p:nvPr/>
        </p:nvSpPr>
        <p:spPr>
          <a:xfrm>
            <a:off x="1905000" y="3276600"/>
            <a:ext cx="1423987"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0" i="0" u="none" strike="noStrike" cap="none">
                <a:solidFill>
                  <a:schemeClr val="dk1"/>
                </a:solidFill>
                <a:latin typeface="Calibri"/>
                <a:ea typeface="Calibri"/>
                <a:cs typeface="Calibri"/>
                <a:sym typeface="Calibri"/>
              </a:rPr>
              <a:t>Haarlem</a:t>
            </a:r>
          </a:p>
        </p:txBody>
      </p:sp>
      <p:sp>
        <p:nvSpPr>
          <p:cNvPr id="177" name="Shape 177"/>
          <p:cNvSpPr txBox="1"/>
          <p:nvPr/>
        </p:nvSpPr>
        <p:spPr>
          <a:xfrm>
            <a:off x="2057400" y="4343400"/>
            <a:ext cx="1104899"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0" i="0" u="none" strike="noStrike" cap="none">
                <a:solidFill>
                  <a:schemeClr val="dk1"/>
                </a:solidFill>
                <a:latin typeface="Calibri"/>
                <a:ea typeface="Calibri"/>
                <a:cs typeface="Calibri"/>
                <a:sym typeface="Calibri"/>
              </a:rPr>
              <a:t>jonker</a:t>
            </a:r>
          </a:p>
        </p:txBody>
      </p:sp>
      <p:sp>
        <p:nvSpPr>
          <p:cNvPr id="178" name="Shape 178"/>
          <p:cNvSpPr txBox="1"/>
          <p:nvPr/>
        </p:nvSpPr>
        <p:spPr>
          <a:xfrm>
            <a:off x="5791200" y="1066800"/>
            <a:ext cx="1306511"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0" i="0" u="none" strike="noStrike" cap="none">
                <a:solidFill>
                  <a:schemeClr val="dk1"/>
                </a:solidFill>
                <a:latin typeface="Calibri"/>
                <a:ea typeface="Calibri"/>
                <a:cs typeface="Calibri"/>
                <a:sym typeface="Calibri"/>
              </a:rPr>
              <a:t>Kats Kill</a:t>
            </a:r>
          </a:p>
        </p:txBody>
      </p:sp>
      <p:sp>
        <p:nvSpPr>
          <p:cNvPr id="179" name="Shape 179"/>
          <p:cNvSpPr txBox="1"/>
          <p:nvPr/>
        </p:nvSpPr>
        <p:spPr>
          <a:xfrm>
            <a:off x="1812925" y="1524000"/>
            <a:ext cx="1692275"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2800" b="0" i="0" u="none" strike="noStrike" cap="none">
                <a:solidFill>
                  <a:srgbClr val="FF0000"/>
                </a:solidFill>
                <a:latin typeface="Calibri"/>
                <a:ea typeface="Calibri"/>
                <a:cs typeface="Calibri"/>
                <a:sym typeface="Calibri"/>
              </a:rPr>
              <a:t>(Brooklyn)</a:t>
            </a:r>
          </a:p>
        </p:txBody>
      </p:sp>
      <p:sp>
        <p:nvSpPr>
          <p:cNvPr id="180" name="Shape 180"/>
          <p:cNvSpPr txBox="1"/>
          <p:nvPr/>
        </p:nvSpPr>
        <p:spPr>
          <a:xfrm>
            <a:off x="1676400" y="2590800"/>
            <a:ext cx="1871662"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2800" b="0" i="0" u="none" strike="noStrike" cap="none">
                <a:solidFill>
                  <a:srgbClr val="FF0000"/>
                </a:solidFill>
                <a:latin typeface="Calibri"/>
                <a:ea typeface="Calibri"/>
                <a:cs typeface="Calibri"/>
                <a:sym typeface="Calibri"/>
              </a:rPr>
              <a:t>(The Bronx)</a:t>
            </a:r>
          </a:p>
        </p:txBody>
      </p:sp>
      <p:sp>
        <p:nvSpPr>
          <p:cNvPr id="181" name="Shape 181"/>
          <p:cNvSpPr txBox="1"/>
          <p:nvPr/>
        </p:nvSpPr>
        <p:spPr>
          <a:xfrm>
            <a:off x="1882775" y="3667125"/>
            <a:ext cx="1470024"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2800" b="0" i="0" u="none" strike="noStrike" cap="none">
                <a:solidFill>
                  <a:srgbClr val="FF0000"/>
                </a:solidFill>
                <a:latin typeface="Calibri"/>
                <a:ea typeface="Calibri"/>
                <a:cs typeface="Calibri"/>
                <a:sym typeface="Calibri"/>
              </a:rPr>
              <a:t>(Harlem)</a:t>
            </a:r>
          </a:p>
        </p:txBody>
      </p:sp>
      <p:sp>
        <p:nvSpPr>
          <p:cNvPr id="182" name="Shape 182"/>
          <p:cNvSpPr txBox="1"/>
          <p:nvPr/>
        </p:nvSpPr>
        <p:spPr>
          <a:xfrm>
            <a:off x="1828800" y="4724400"/>
            <a:ext cx="1519236"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2800" b="0" i="0" u="none" strike="noStrike" cap="none">
                <a:solidFill>
                  <a:srgbClr val="FF0000"/>
                </a:solidFill>
                <a:latin typeface="Calibri"/>
                <a:ea typeface="Calibri"/>
                <a:cs typeface="Calibri"/>
                <a:sym typeface="Calibri"/>
              </a:rPr>
              <a:t>(Yonkers)</a:t>
            </a:r>
          </a:p>
        </p:txBody>
      </p:sp>
      <p:sp>
        <p:nvSpPr>
          <p:cNvPr id="183" name="Shape 183"/>
          <p:cNvSpPr txBox="1"/>
          <p:nvPr/>
        </p:nvSpPr>
        <p:spPr>
          <a:xfrm>
            <a:off x="2363786" y="5791200"/>
            <a:ext cx="4113211"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2800" b="0" i="0" u="none" strike="noStrike" cap="none">
                <a:solidFill>
                  <a:srgbClr val="FF0000"/>
                </a:solidFill>
                <a:latin typeface="Calibri"/>
                <a:ea typeface="Calibri"/>
                <a:cs typeface="Calibri"/>
                <a:sym typeface="Calibri"/>
              </a:rPr>
              <a:t>(North River – the Hudson)</a:t>
            </a:r>
          </a:p>
        </p:txBody>
      </p:sp>
      <p:sp>
        <p:nvSpPr>
          <p:cNvPr id="184" name="Shape 184"/>
          <p:cNvSpPr txBox="1"/>
          <p:nvPr/>
        </p:nvSpPr>
        <p:spPr>
          <a:xfrm>
            <a:off x="5346700" y="1457325"/>
            <a:ext cx="2197100"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2800" b="0" i="0" u="none" strike="noStrike" cap="none">
                <a:solidFill>
                  <a:srgbClr val="FF0000"/>
                </a:solidFill>
                <a:latin typeface="Calibri"/>
                <a:ea typeface="Calibri"/>
                <a:cs typeface="Calibri"/>
                <a:sym typeface="Calibri"/>
              </a:rPr>
              <a:t>(The Catskills)</a:t>
            </a:r>
          </a:p>
        </p:txBody>
      </p:sp>
      <p:sp>
        <p:nvSpPr>
          <p:cNvPr id="185" name="Shape 185"/>
          <p:cNvSpPr txBox="1"/>
          <p:nvPr/>
        </p:nvSpPr>
        <p:spPr>
          <a:xfrm>
            <a:off x="5334000" y="2590800"/>
            <a:ext cx="2252662"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2800" b="0" i="0" u="none" strike="noStrike" cap="none">
                <a:solidFill>
                  <a:srgbClr val="FF0000"/>
                </a:solidFill>
                <a:latin typeface="Calibri"/>
                <a:ea typeface="Calibri"/>
                <a:cs typeface="Calibri"/>
                <a:sym typeface="Calibri"/>
              </a:rPr>
              <a:t>(Coney Island)</a:t>
            </a:r>
          </a:p>
        </p:txBody>
      </p:sp>
      <p:sp>
        <p:nvSpPr>
          <p:cNvPr id="186" name="Shape 186"/>
          <p:cNvSpPr txBox="1"/>
          <p:nvPr/>
        </p:nvSpPr>
        <p:spPr>
          <a:xfrm>
            <a:off x="5410200" y="3657600"/>
            <a:ext cx="2044699"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2800" b="0" i="0" u="none" strike="noStrike" cap="none">
                <a:solidFill>
                  <a:srgbClr val="FF0000"/>
                </a:solidFill>
                <a:latin typeface="Calibri"/>
                <a:ea typeface="Calibri"/>
                <a:cs typeface="Calibri"/>
                <a:sym typeface="Calibri"/>
              </a:rPr>
              <a:t>(Long Island)</a:t>
            </a:r>
          </a:p>
        </p:txBody>
      </p:sp>
      <p:sp>
        <p:nvSpPr>
          <p:cNvPr id="187" name="Shape 187"/>
          <p:cNvSpPr txBox="1"/>
          <p:nvPr/>
        </p:nvSpPr>
        <p:spPr>
          <a:xfrm>
            <a:off x="5638800" y="4810125"/>
            <a:ext cx="1608137"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2800" b="0" i="0" u="none" strike="noStrike" cap="none">
                <a:solidFill>
                  <a:srgbClr val="FF0000"/>
                </a:solidFill>
                <a:latin typeface="Calibri"/>
                <a:ea typeface="Calibri"/>
                <a:cs typeface="Calibri"/>
                <a:sym typeface="Calibri"/>
              </a:rPr>
              <a:t>(Flushing)</a:t>
            </a:r>
          </a:p>
        </p:txBody>
      </p:sp>
      <p:pic>
        <p:nvPicPr>
          <p:cNvPr id="188" name="Shape 188"/>
          <p:cNvPicPr preferRelativeResize="0"/>
          <p:nvPr/>
        </p:nvPicPr>
        <p:blipFill rotWithShape="1">
          <a:blip r:embed="rId3">
            <a:alphaModFix/>
          </a:blip>
          <a:srcRect/>
          <a:stretch/>
        </p:blipFill>
        <p:spPr>
          <a:xfrm>
            <a:off x="7621586" y="3233736"/>
            <a:ext cx="609599" cy="609599"/>
          </a:xfrm>
          <a:prstGeom prst="rect">
            <a:avLst/>
          </a:prstGeom>
          <a:noFill/>
          <a:ln>
            <a:noFill/>
          </a:ln>
        </p:spPr>
      </p:pic>
      <p:pic>
        <p:nvPicPr>
          <p:cNvPr id="189" name="Shape 189"/>
          <p:cNvPicPr preferRelativeResize="0"/>
          <p:nvPr/>
        </p:nvPicPr>
        <p:blipFill rotWithShape="1">
          <a:blip r:embed="rId3">
            <a:alphaModFix/>
          </a:blip>
          <a:srcRect/>
          <a:stretch/>
        </p:blipFill>
        <p:spPr>
          <a:xfrm>
            <a:off x="1203325" y="1023937"/>
            <a:ext cx="609599" cy="609599"/>
          </a:xfrm>
          <a:prstGeom prst="rect">
            <a:avLst/>
          </a:prstGeom>
          <a:noFill/>
          <a:ln>
            <a:noFill/>
          </a:ln>
        </p:spPr>
      </p:pic>
      <p:pic>
        <p:nvPicPr>
          <p:cNvPr id="190" name="Shape 190"/>
          <p:cNvPicPr preferRelativeResize="0"/>
          <p:nvPr/>
        </p:nvPicPr>
        <p:blipFill rotWithShape="1">
          <a:blip r:embed="rId3">
            <a:alphaModFix/>
          </a:blip>
          <a:srcRect/>
          <a:stretch/>
        </p:blipFill>
        <p:spPr>
          <a:xfrm>
            <a:off x="990600" y="2166936"/>
            <a:ext cx="609599" cy="609599"/>
          </a:xfrm>
          <a:prstGeom prst="rect">
            <a:avLst/>
          </a:prstGeom>
          <a:noFill/>
          <a:ln>
            <a:noFill/>
          </a:ln>
        </p:spPr>
      </p:pic>
      <p:pic>
        <p:nvPicPr>
          <p:cNvPr id="191" name="Shape 191"/>
          <p:cNvPicPr preferRelativeResize="0"/>
          <p:nvPr/>
        </p:nvPicPr>
        <p:blipFill rotWithShape="1">
          <a:blip r:embed="rId3">
            <a:alphaModFix/>
          </a:blip>
          <a:srcRect/>
          <a:stretch/>
        </p:blipFill>
        <p:spPr>
          <a:xfrm>
            <a:off x="1219200" y="3233736"/>
            <a:ext cx="609599" cy="609599"/>
          </a:xfrm>
          <a:prstGeom prst="rect">
            <a:avLst/>
          </a:prstGeom>
          <a:noFill/>
          <a:ln>
            <a:noFill/>
          </a:ln>
        </p:spPr>
      </p:pic>
      <p:pic>
        <p:nvPicPr>
          <p:cNvPr id="192" name="Shape 192"/>
          <p:cNvPicPr preferRelativeResize="0"/>
          <p:nvPr/>
        </p:nvPicPr>
        <p:blipFill rotWithShape="1">
          <a:blip r:embed="rId3">
            <a:alphaModFix/>
          </a:blip>
          <a:srcRect/>
          <a:stretch/>
        </p:blipFill>
        <p:spPr>
          <a:xfrm>
            <a:off x="1358900" y="4300537"/>
            <a:ext cx="609599" cy="609599"/>
          </a:xfrm>
          <a:prstGeom prst="rect">
            <a:avLst/>
          </a:prstGeom>
          <a:noFill/>
          <a:ln>
            <a:noFill/>
          </a:ln>
        </p:spPr>
      </p:pic>
      <p:pic>
        <p:nvPicPr>
          <p:cNvPr id="193" name="Shape 193"/>
          <p:cNvPicPr preferRelativeResize="0"/>
          <p:nvPr/>
        </p:nvPicPr>
        <p:blipFill rotWithShape="1">
          <a:blip r:embed="rId3">
            <a:alphaModFix/>
          </a:blip>
          <a:srcRect/>
          <a:stretch/>
        </p:blipFill>
        <p:spPr>
          <a:xfrm>
            <a:off x="7150100" y="1023937"/>
            <a:ext cx="609599" cy="609599"/>
          </a:xfrm>
          <a:prstGeom prst="rect">
            <a:avLst/>
          </a:prstGeom>
          <a:noFill/>
          <a:ln>
            <a:noFill/>
          </a:ln>
        </p:spPr>
      </p:pic>
      <p:pic>
        <p:nvPicPr>
          <p:cNvPr id="194" name="Shape 194"/>
          <p:cNvPicPr preferRelativeResize="0"/>
          <p:nvPr/>
        </p:nvPicPr>
        <p:blipFill rotWithShape="1">
          <a:blip r:embed="rId3">
            <a:alphaModFix/>
          </a:blip>
          <a:srcRect/>
          <a:stretch/>
        </p:blipFill>
        <p:spPr>
          <a:xfrm>
            <a:off x="7759700" y="2090736"/>
            <a:ext cx="609599" cy="609599"/>
          </a:xfrm>
          <a:prstGeom prst="rect">
            <a:avLst/>
          </a:prstGeom>
          <a:noFill/>
          <a:ln>
            <a:noFill/>
          </a:ln>
        </p:spPr>
      </p:pic>
      <p:pic>
        <p:nvPicPr>
          <p:cNvPr id="195" name="Shape 195"/>
          <p:cNvPicPr preferRelativeResize="0"/>
          <p:nvPr/>
        </p:nvPicPr>
        <p:blipFill rotWithShape="1">
          <a:blip r:embed="rId3">
            <a:alphaModFix/>
          </a:blip>
          <a:srcRect/>
          <a:stretch/>
        </p:blipFill>
        <p:spPr>
          <a:xfrm>
            <a:off x="7337425" y="4376737"/>
            <a:ext cx="609599" cy="609599"/>
          </a:xfrm>
          <a:prstGeom prst="rect">
            <a:avLst/>
          </a:prstGeom>
          <a:noFill/>
          <a:ln>
            <a:noFill/>
          </a:ln>
        </p:spPr>
      </p:pic>
      <p:pic>
        <p:nvPicPr>
          <p:cNvPr id="196" name="Shape 196"/>
          <p:cNvPicPr preferRelativeResize="0"/>
          <p:nvPr/>
        </p:nvPicPr>
        <p:blipFill rotWithShape="1">
          <a:blip r:embed="rId3">
            <a:alphaModFix/>
          </a:blip>
          <a:srcRect/>
          <a:stretch/>
        </p:blipFill>
        <p:spPr>
          <a:xfrm>
            <a:off x="5495925" y="5334000"/>
            <a:ext cx="609599" cy="609599"/>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p:nvPr/>
        </p:nvSpPr>
        <p:spPr>
          <a:xfrm>
            <a:off x="3657600" y="1330325"/>
            <a:ext cx="4572000" cy="4302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2200" b="0" i="0" u="none" strike="noStrike" cap="none">
                <a:solidFill>
                  <a:schemeClr val="dk1"/>
                </a:solidFill>
                <a:latin typeface="Verdana"/>
                <a:ea typeface="Verdana"/>
                <a:cs typeface="Verdana"/>
                <a:sym typeface="Verdana"/>
              </a:rPr>
              <a:t>In 1665, because of it’s size, </a:t>
            </a:r>
          </a:p>
        </p:txBody>
      </p:sp>
      <p:sp>
        <p:nvSpPr>
          <p:cNvPr id="202" name="Shape 202"/>
          <p:cNvSpPr txBox="1"/>
          <p:nvPr/>
        </p:nvSpPr>
        <p:spPr>
          <a:xfrm>
            <a:off x="3657600" y="3505200"/>
            <a:ext cx="4572000" cy="17843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2200" b="0" i="0" u="none" strike="noStrike" cap="none" dirty="0">
                <a:solidFill>
                  <a:schemeClr val="dk1"/>
                </a:solidFill>
                <a:latin typeface="Verdana"/>
                <a:ea typeface="Verdana"/>
                <a:cs typeface="Verdana"/>
                <a:sym typeface="Verdana"/>
              </a:rPr>
              <a:t>At first, New Jersey was a </a:t>
            </a:r>
            <a:r>
              <a:rPr lang="en-US" sz="2200" b="1" i="0" u="none" strike="noStrike" cap="none" dirty="0">
                <a:solidFill>
                  <a:srgbClr val="FF0000"/>
                </a:solidFill>
                <a:latin typeface="Verdana"/>
                <a:ea typeface="Verdana"/>
                <a:cs typeface="Verdana"/>
                <a:sym typeface="Verdana"/>
              </a:rPr>
              <a:t>proprietary colony, </a:t>
            </a:r>
            <a:r>
              <a:rPr lang="en-US" sz="2200" b="0" i="0" u="none" strike="noStrike" cap="none" dirty="0">
                <a:solidFill>
                  <a:schemeClr val="dk1"/>
                </a:solidFill>
                <a:latin typeface="Verdana"/>
                <a:ea typeface="Verdana"/>
                <a:cs typeface="Verdana"/>
                <a:sym typeface="Verdana"/>
              </a:rPr>
              <a:t>and controlled by many people but in 1702, it received a new charter as a</a:t>
            </a:r>
            <a:r>
              <a:rPr lang="en-US" sz="2200" b="1" i="0" u="none" strike="noStrike" cap="none" dirty="0">
                <a:solidFill>
                  <a:srgbClr val="FF0000"/>
                </a:solidFill>
                <a:latin typeface="Verdana"/>
                <a:ea typeface="Verdana"/>
                <a:cs typeface="Verdana"/>
                <a:sym typeface="Verdana"/>
              </a:rPr>
              <a:t> </a:t>
            </a:r>
            <a:r>
              <a:rPr lang="en-US" sz="2200" b="0" i="0" u="none" strike="noStrike" cap="none" dirty="0">
                <a:solidFill>
                  <a:schemeClr val="dk1"/>
                </a:solidFill>
                <a:latin typeface="Verdana"/>
                <a:ea typeface="Verdana"/>
                <a:cs typeface="Verdana"/>
                <a:sym typeface="Verdana"/>
              </a:rPr>
              <a:t>royal colony.</a:t>
            </a:r>
          </a:p>
        </p:txBody>
      </p:sp>
      <p:sp>
        <p:nvSpPr>
          <p:cNvPr id="203" name="Shape 203"/>
          <p:cNvSpPr/>
          <p:nvPr/>
        </p:nvSpPr>
        <p:spPr>
          <a:xfrm>
            <a:off x="914400" y="990600"/>
            <a:ext cx="2133599" cy="2666999"/>
          </a:xfrm>
          <a:prstGeom prst="downArrowCallout">
            <a:avLst>
              <a:gd name="adj1" fmla="val 25000"/>
              <a:gd name="adj2" fmla="val 25000"/>
              <a:gd name="adj3" fmla="val 25000"/>
              <a:gd name="adj4" fmla="val 64977"/>
            </a:avLst>
          </a:prstGeom>
          <a:solidFill>
            <a:srgbClr val="CCFF99"/>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04" name="Shape 204"/>
          <p:cNvSpPr txBox="1"/>
          <p:nvPr/>
        </p:nvSpPr>
        <p:spPr>
          <a:xfrm>
            <a:off x="1181100" y="1203325"/>
            <a:ext cx="1600199" cy="11906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3600" b="1" i="0" u="none" strike="noStrike" cap="none">
                <a:solidFill>
                  <a:schemeClr val="dk1"/>
                </a:solidFill>
                <a:latin typeface="Verdana"/>
                <a:ea typeface="Verdana"/>
                <a:cs typeface="Verdana"/>
                <a:sym typeface="Verdana"/>
              </a:rPr>
              <a:t>New York</a:t>
            </a:r>
          </a:p>
        </p:txBody>
      </p:sp>
      <p:grpSp>
        <p:nvGrpSpPr>
          <p:cNvPr id="205" name="Shape 205"/>
          <p:cNvGrpSpPr/>
          <p:nvPr/>
        </p:nvGrpSpPr>
        <p:grpSpPr>
          <a:xfrm>
            <a:off x="1257300" y="3946524"/>
            <a:ext cx="1447800" cy="1143000"/>
            <a:chOff x="0" y="0"/>
            <a:chExt cx="2147483647" cy="2147483647"/>
          </a:xfrm>
        </p:grpSpPr>
        <p:sp>
          <p:nvSpPr>
            <p:cNvPr id="206" name="Shape 206"/>
            <p:cNvSpPr txBox="1"/>
            <p:nvPr/>
          </p:nvSpPr>
          <p:spPr>
            <a:xfrm>
              <a:off x="56512774" y="0"/>
              <a:ext cx="2034458165" cy="2147483647"/>
            </a:xfrm>
            <a:prstGeom prst="rect">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07" name="Shape 207"/>
            <p:cNvSpPr txBox="1"/>
            <p:nvPr/>
          </p:nvSpPr>
          <p:spPr>
            <a:xfrm>
              <a:off x="0" y="143166162"/>
              <a:ext cx="2147483647" cy="155990913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2400" b="1" i="0" u="none" strike="noStrike" cap="none">
                  <a:solidFill>
                    <a:schemeClr val="dk1"/>
                  </a:solidFill>
                  <a:latin typeface="Verdana"/>
                  <a:ea typeface="Verdana"/>
                  <a:cs typeface="Verdana"/>
                  <a:sym typeface="Verdana"/>
                </a:rPr>
                <a:t>New Jersey</a:t>
              </a:r>
            </a:p>
          </p:txBody>
        </p:sp>
      </p:grpSp>
      <p:sp>
        <p:nvSpPr>
          <p:cNvPr id="208" name="Shape 208"/>
          <p:cNvSpPr txBox="1"/>
          <p:nvPr/>
        </p:nvSpPr>
        <p:spPr>
          <a:xfrm>
            <a:off x="939800" y="333375"/>
            <a:ext cx="7088187" cy="584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3200" b="0" i="0" u="none" strike="noStrike" cap="none">
                <a:solidFill>
                  <a:schemeClr val="dk1"/>
                </a:solidFill>
                <a:latin typeface="Verdana"/>
                <a:ea typeface="Verdana"/>
                <a:cs typeface="Verdana"/>
                <a:sym typeface="Verdana"/>
              </a:rPr>
              <a:t>New York Creates New Jersey</a:t>
            </a:r>
          </a:p>
        </p:txBody>
      </p:sp>
      <p:sp>
        <p:nvSpPr>
          <p:cNvPr id="209" name="Shape 209"/>
          <p:cNvSpPr txBox="1"/>
          <p:nvPr/>
        </p:nvSpPr>
        <p:spPr>
          <a:xfrm>
            <a:off x="609600" y="5380037"/>
            <a:ext cx="7543800" cy="1477961"/>
          </a:xfrm>
          <a:prstGeom prst="rect">
            <a:avLst/>
          </a:prstGeom>
          <a:noFill/>
          <a:ln>
            <a:noFill/>
          </a:ln>
        </p:spPr>
        <p:txBody>
          <a:bodyPr lIns="91425" tIns="45700" rIns="91425" bIns="45700" anchor="t" anchorCtr="0">
            <a:noAutofit/>
          </a:bodyPr>
          <a:lstStyle/>
          <a:p>
            <a:pPr>
              <a:buClr>
                <a:srgbClr val="FF0000"/>
              </a:buClr>
              <a:buSzPct val="25000"/>
            </a:pPr>
            <a:r>
              <a:rPr lang="en-US" sz="2400" b="1" i="0" u="sng" strike="noStrike" cap="none" dirty="0">
                <a:solidFill>
                  <a:srgbClr val="FF0000"/>
                </a:solidFill>
                <a:latin typeface="Verdana"/>
                <a:ea typeface="Verdana"/>
                <a:cs typeface="Verdana"/>
                <a:sym typeface="Verdana"/>
              </a:rPr>
              <a:t>proprietary colony</a:t>
            </a:r>
            <a:r>
              <a:rPr lang="en-US" sz="2400" b="0" i="0" u="sng" strike="noStrike" cap="none" dirty="0">
                <a:solidFill>
                  <a:schemeClr val="dk1"/>
                </a:solidFill>
                <a:latin typeface="Verdana"/>
                <a:ea typeface="Verdana"/>
                <a:cs typeface="Verdana"/>
                <a:sym typeface="Verdana"/>
              </a:rPr>
              <a:t> </a:t>
            </a:r>
            <a:r>
              <a:rPr lang="en-US" sz="2400" b="0" i="0" u="none" strike="noStrike" cap="none" dirty="0" smtClean="0">
                <a:solidFill>
                  <a:schemeClr val="dk1"/>
                </a:solidFill>
                <a:latin typeface="Verdana"/>
                <a:ea typeface="Verdana"/>
                <a:cs typeface="Verdana"/>
                <a:sym typeface="Verdana"/>
              </a:rPr>
              <a:t>–</a:t>
            </a:r>
            <a:r>
              <a:rPr lang="en-US" altLang="en-US" sz="2400" dirty="0" smtClean="0">
                <a:latin typeface="+mj-lt"/>
              </a:rPr>
              <a:t>is </a:t>
            </a:r>
            <a:r>
              <a:rPr lang="en-US" altLang="en-US" sz="2400" dirty="0">
                <a:latin typeface="+mj-lt"/>
              </a:rPr>
              <a:t>when the King gives land to one or more people in return for yearly payments.</a:t>
            </a:r>
          </a:p>
          <a:p>
            <a:pPr marL="0" marR="0" lvl="0" indent="0" algn="l" rtl="0">
              <a:lnSpc>
                <a:spcPct val="100000"/>
              </a:lnSpc>
              <a:spcBef>
                <a:spcPts val="0"/>
              </a:spcBef>
              <a:spcAft>
                <a:spcPts val="0"/>
              </a:spcAft>
              <a:buNone/>
            </a:pPr>
            <a:endParaRPr sz="2400" b="0" i="0" u="none" strike="noStrike" cap="none" dirty="0">
              <a:solidFill>
                <a:schemeClr val="dk1"/>
              </a:solidFill>
              <a:latin typeface="Verdana"/>
              <a:ea typeface="Verdana"/>
              <a:cs typeface="Verdana"/>
              <a:sym typeface="Verdana"/>
            </a:endParaRPr>
          </a:p>
        </p:txBody>
      </p:sp>
      <p:sp>
        <p:nvSpPr>
          <p:cNvPr id="210" name="Shape 210"/>
          <p:cNvSpPr txBox="1"/>
          <p:nvPr/>
        </p:nvSpPr>
        <p:spPr>
          <a:xfrm>
            <a:off x="3657600" y="1676400"/>
            <a:ext cx="3962399" cy="11080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2200" b="0" i="0" u="none" strike="noStrike" cap="none" dirty="0">
                <a:solidFill>
                  <a:schemeClr val="dk1"/>
                </a:solidFill>
                <a:latin typeface="Verdana"/>
                <a:ea typeface="Verdana"/>
                <a:cs typeface="Verdana"/>
                <a:sym typeface="Verdana"/>
              </a:rPr>
              <a:t>part of </a:t>
            </a:r>
            <a:r>
              <a:rPr lang="en-US" sz="2200" b="0" i="0" u="none" strike="noStrike" cap="none" dirty="0">
                <a:solidFill>
                  <a:srgbClr val="0062AC"/>
                </a:solidFill>
                <a:latin typeface="Verdana"/>
                <a:ea typeface="Verdana"/>
                <a:cs typeface="Verdana"/>
                <a:sym typeface="Verdana"/>
              </a:rPr>
              <a:t>southern New York split off and formed a new colony, New Jersey.</a:t>
            </a:r>
          </a:p>
        </p:txBody>
      </p:sp>
      <p:sp>
        <p:nvSpPr>
          <p:cNvPr id="2" name="Rectangle 1"/>
          <p:cNvSpPr/>
          <p:nvPr/>
        </p:nvSpPr>
        <p:spPr>
          <a:xfrm>
            <a:off x="76200" y="6119017"/>
            <a:ext cx="4572000" cy="738664"/>
          </a:xfrm>
          <a:prstGeom prst="rect">
            <a:avLst/>
          </a:prstGeom>
        </p:spPr>
        <p:txBody>
          <a:bodyPr>
            <a:spAutoFit/>
          </a:bodyPr>
          <a:lstStyle/>
          <a:p>
            <a:r>
              <a:rPr lang="en-US" dirty="0">
                <a:hlinkClick r:id="rId3"/>
              </a:rPr>
              <a:t>https://</a:t>
            </a:r>
            <a:r>
              <a:rPr lang="en-US" dirty="0" smtClean="0">
                <a:hlinkClick r:id="rId3"/>
              </a:rPr>
              <a:t>app.discoveryeducation.com/learn/videos/98DFEEED-5F30-4A3E-8B89-ED3089B92A1F?hasLocalHost=false</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p:nvPr/>
        </p:nvSpPr>
        <p:spPr>
          <a:xfrm>
            <a:off x="827087" y="1065212"/>
            <a:ext cx="7315200" cy="16144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2200" b="0" i="0" u="none" strike="noStrike" cap="none">
                <a:solidFill>
                  <a:schemeClr val="dk1"/>
                </a:solidFill>
                <a:latin typeface="Verdana"/>
                <a:ea typeface="Verdana"/>
                <a:cs typeface="Verdana"/>
                <a:sym typeface="Verdana"/>
              </a:rPr>
              <a:t>The</a:t>
            </a:r>
            <a:r>
              <a:rPr lang="en-US" sz="2200" b="0" i="0" u="none" strike="noStrike" cap="none">
                <a:solidFill>
                  <a:srgbClr val="3399FF"/>
                </a:solidFill>
                <a:latin typeface="Verdana"/>
                <a:ea typeface="Verdana"/>
                <a:cs typeface="Verdana"/>
                <a:sym typeface="Verdana"/>
              </a:rPr>
              <a:t> </a:t>
            </a:r>
            <a:r>
              <a:rPr lang="en-US" sz="2200" b="0" i="0" u="none" strike="noStrike" cap="none">
                <a:solidFill>
                  <a:srgbClr val="0062AC"/>
                </a:solidFill>
                <a:latin typeface="Verdana"/>
                <a:ea typeface="Verdana"/>
                <a:cs typeface="Verdana"/>
                <a:sym typeface="Verdana"/>
              </a:rPr>
              <a:t>Quakers</a:t>
            </a:r>
            <a:r>
              <a:rPr lang="en-US" sz="2200" b="0" i="0" u="none" strike="noStrike" cap="none">
                <a:solidFill>
                  <a:srgbClr val="3399FF"/>
                </a:solidFill>
                <a:latin typeface="Verdana"/>
                <a:ea typeface="Verdana"/>
                <a:cs typeface="Verdana"/>
                <a:sym typeface="Verdana"/>
              </a:rPr>
              <a:t> </a:t>
            </a:r>
            <a:r>
              <a:rPr lang="en-US" sz="2200" b="0" i="0" u="none" strike="noStrike" cap="none">
                <a:solidFill>
                  <a:schemeClr val="dk1"/>
                </a:solidFill>
                <a:latin typeface="Verdana"/>
                <a:ea typeface="Verdana"/>
                <a:cs typeface="Verdana"/>
                <a:sym typeface="Verdana"/>
              </a:rPr>
              <a:t>emerged as a new religious group in England. They were persecuted for their beliefs. The Quakers believed:</a:t>
            </a:r>
          </a:p>
          <a:p>
            <a:pPr marL="0" marR="0" lvl="0" indent="0" algn="l" rtl="0">
              <a:lnSpc>
                <a:spcPct val="100000"/>
              </a:lnSpc>
              <a:spcBef>
                <a:spcPts val="0"/>
              </a:spcBef>
              <a:spcAft>
                <a:spcPts val="0"/>
              </a:spcAft>
              <a:buNone/>
            </a:pPr>
            <a:endParaRPr sz="2200" b="0" i="0" u="none" strike="noStrike" cap="none">
              <a:solidFill>
                <a:schemeClr val="dk1"/>
              </a:solidFill>
              <a:latin typeface="Verdana"/>
              <a:ea typeface="Verdana"/>
              <a:cs typeface="Verdana"/>
              <a:sym typeface="Verdana"/>
            </a:endParaRPr>
          </a:p>
        </p:txBody>
      </p:sp>
      <p:sp>
        <p:nvSpPr>
          <p:cNvPr id="216" name="Shape 216"/>
          <p:cNvSpPr txBox="1"/>
          <p:nvPr/>
        </p:nvSpPr>
        <p:spPr>
          <a:xfrm>
            <a:off x="1763711" y="2457450"/>
            <a:ext cx="4959350" cy="769937"/>
          </a:xfrm>
          <a:prstGeom prst="rect">
            <a:avLst/>
          </a:prstGeom>
          <a:noFill/>
          <a:ln>
            <a:noFill/>
          </a:ln>
        </p:spPr>
        <p:txBody>
          <a:bodyPr lIns="91425" tIns="45700" rIns="91425" bIns="45700" anchor="t" anchorCtr="0">
            <a:noAutofit/>
          </a:bodyPr>
          <a:lstStyle/>
          <a:p>
            <a:pPr marL="234950" marR="0" lvl="0" indent="-234950" algn="l" rtl="0">
              <a:lnSpc>
                <a:spcPct val="100000"/>
              </a:lnSpc>
              <a:spcBef>
                <a:spcPts val="0"/>
              </a:spcBef>
              <a:spcAft>
                <a:spcPts val="700"/>
              </a:spcAft>
              <a:buClr>
                <a:schemeClr val="dk1"/>
              </a:buClr>
              <a:buSzPct val="100000"/>
              <a:buFont typeface="Verdana"/>
              <a:buChar char="•"/>
            </a:pPr>
            <a:r>
              <a:rPr lang="en-US" sz="2200" b="0" i="0" u="none" strike="noStrike" cap="none" dirty="0">
                <a:solidFill>
                  <a:schemeClr val="dk1"/>
                </a:solidFill>
                <a:latin typeface="Verdana"/>
                <a:ea typeface="Verdana"/>
                <a:cs typeface="Verdana"/>
                <a:sym typeface="Verdana"/>
              </a:rPr>
              <a:t>in </a:t>
            </a:r>
            <a:r>
              <a:rPr lang="en-US" sz="2200" b="0" i="0" u="none" strike="noStrike" cap="none" dirty="0">
                <a:solidFill>
                  <a:srgbClr val="0070C0"/>
                </a:solidFill>
                <a:latin typeface="Verdana"/>
                <a:ea typeface="Verdana"/>
                <a:cs typeface="Verdana"/>
                <a:sym typeface="Verdana"/>
              </a:rPr>
              <a:t>non-violence</a:t>
            </a:r>
            <a:r>
              <a:rPr lang="en-US" sz="2200" b="0" i="0" u="none" strike="noStrike" cap="none" dirty="0">
                <a:solidFill>
                  <a:schemeClr val="dk1"/>
                </a:solidFill>
                <a:latin typeface="Verdana"/>
                <a:ea typeface="Verdana"/>
                <a:cs typeface="Verdana"/>
                <a:sym typeface="Verdana"/>
              </a:rPr>
              <a:t> – they were against serving in wars</a:t>
            </a:r>
          </a:p>
        </p:txBody>
      </p:sp>
      <p:sp>
        <p:nvSpPr>
          <p:cNvPr id="217" name="Shape 217"/>
          <p:cNvSpPr txBox="1"/>
          <p:nvPr/>
        </p:nvSpPr>
        <p:spPr>
          <a:xfrm>
            <a:off x="7043736" y="4449762"/>
            <a:ext cx="1676399"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2400" b="1" i="0" u="none" strike="noStrike" cap="none">
                <a:solidFill>
                  <a:schemeClr val="dk1"/>
                </a:solidFill>
                <a:latin typeface="Verdana"/>
                <a:ea typeface="Verdana"/>
                <a:cs typeface="Verdana"/>
                <a:sym typeface="Verdana"/>
              </a:rPr>
              <a:t>Slavery</a:t>
            </a:r>
          </a:p>
        </p:txBody>
      </p:sp>
      <p:sp>
        <p:nvSpPr>
          <p:cNvPr id="218" name="Shape 218"/>
          <p:cNvSpPr txBox="1"/>
          <p:nvPr/>
        </p:nvSpPr>
        <p:spPr>
          <a:xfrm>
            <a:off x="939800" y="333375"/>
            <a:ext cx="7088187" cy="584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3200" b="0" i="0" u="none" strike="noStrike" cap="none">
                <a:solidFill>
                  <a:schemeClr val="dk1"/>
                </a:solidFill>
                <a:latin typeface="Verdana"/>
                <a:ea typeface="Verdana"/>
                <a:cs typeface="Verdana"/>
                <a:sym typeface="Verdana"/>
              </a:rPr>
              <a:t>William Penn &amp; the Quakers</a:t>
            </a:r>
          </a:p>
        </p:txBody>
      </p:sp>
      <p:sp>
        <p:nvSpPr>
          <p:cNvPr id="219" name="Shape 219"/>
          <p:cNvSpPr txBox="1"/>
          <p:nvPr/>
        </p:nvSpPr>
        <p:spPr>
          <a:xfrm>
            <a:off x="7024686" y="2695575"/>
            <a:ext cx="1676399"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2400" b="1" i="0" u="none" strike="noStrike" cap="none">
                <a:solidFill>
                  <a:schemeClr val="dk1"/>
                </a:solidFill>
                <a:latin typeface="Verdana"/>
                <a:ea typeface="Verdana"/>
                <a:cs typeface="Verdana"/>
                <a:sym typeface="Verdana"/>
              </a:rPr>
              <a:t>War</a:t>
            </a:r>
          </a:p>
        </p:txBody>
      </p:sp>
      <p:sp>
        <p:nvSpPr>
          <p:cNvPr id="220" name="Shape 220"/>
          <p:cNvSpPr/>
          <p:nvPr/>
        </p:nvSpPr>
        <p:spPr>
          <a:xfrm>
            <a:off x="6948486" y="2085975"/>
            <a:ext cx="1752600" cy="1676399"/>
          </a:xfrm>
          <a:custGeom>
            <a:avLst/>
            <a:gdLst/>
            <a:ahLst/>
            <a:cxnLst/>
            <a:rect l="0" t="0" r="0" b="0"/>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moveTo>
                  <a:pt x="96672" y="86072"/>
                </a:moveTo>
                <a:cubicBezTo>
                  <a:pt x="102088" y="78455"/>
                  <a:pt x="105000" y="69344"/>
                  <a:pt x="105000" y="60000"/>
                </a:cubicBezTo>
                <a:cubicBezTo>
                  <a:pt x="105000" y="35144"/>
                  <a:pt x="84850" y="15000"/>
                  <a:pt x="60000" y="15000"/>
                </a:cubicBezTo>
                <a:cubicBezTo>
                  <a:pt x="50650" y="14994"/>
                  <a:pt x="41538" y="17905"/>
                  <a:pt x="33922" y="23322"/>
                </a:cubicBezTo>
                <a:lnTo>
                  <a:pt x="96672" y="86072"/>
                </a:lnTo>
                <a:close/>
                <a:moveTo>
                  <a:pt x="23322" y="33922"/>
                </a:moveTo>
                <a:cubicBezTo>
                  <a:pt x="17905" y="41538"/>
                  <a:pt x="15000" y="50650"/>
                  <a:pt x="15000" y="59994"/>
                </a:cubicBezTo>
                <a:cubicBezTo>
                  <a:pt x="15000" y="84850"/>
                  <a:pt x="35144" y="105000"/>
                  <a:pt x="60000" y="105000"/>
                </a:cubicBezTo>
                <a:cubicBezTo>
                  <a:pt x="69344" y="105000"/>
                  <a:pt x="78455" y="102088"/>
                  <a:pt x="86072" y="96672"/>
                </a:cubicBezTo>
                <a:lnTo>
                  <a:pt x="23322" y="33922"/>
                </a:lnTo>
                <a:close/>
              </a:path>
            </a:pathLst>
          </a:custGeom>
          <a:solidFill>
            <a:srgbClr val="FF0000">
              <a:alpha val="79607"/>
            </a:srgb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21" name="Shape 221"/>
          <p:cNvSpPr/>
          <p:nvPr/>
        </p:nvSpPr>
        <p:spPr>
          <a:xfrm rot="-960000">
            <a:off x="368299" y="2995611"/>
            <a:ext cx="1400175" cy="1208087"/>
          </a:xfrm>
          <a:custGeom>
            <a:avLst/>
            <a:gdLst/>
            <a:ahLst/>
            <a:cxnLst/>
            <a:rect l="0" t="0" r="0" b="0"/>
            <a:pathLst>
              <a:path w="120000" h="120000" extrusionOk="0">
                <a:moveTo>
                  <a:pt x="0" y="45835"/>
                </a:moveTo>
                <a:lnTo>
                  <a:pt x="45836" y="45836"/>
                </a:lnTo>
                <a:lnTo>
                  <a:pt x="60000" y="0"/>
                </a:lnTo>
                <a:lnTo>
                  <a:pt x="74163" y="45836"/>
                </a:lnTo>
                <a:lnTo>
                  <a:pt x="119999" y="45835"/>
                </a:lnTo>
                <a:lnTo>
                  <a:pt x="82917" y="74163"/>
                </a:lnTo>
                <a:lnTo>
                  <a:pt x="97081" y="119999"/>
                </a:lnTo>
                <a:lnTo>
                  <a:pt x="60000" y="91671"/>
                </a:lnTo>
                <a:lnTo>
                  <a:pt x="22918" y="119999"/>
                </a:lnTo>
                <a:lnTo>
                  <a:pt x="37082" y="74163"/>
                </a:lnTo>
                <a:lnTo>
                  <a:pt x="0" y="45835"/>
                </a:lnTo>
                <a:close/>
              </a:path>
            </a:pathLst>
          </a:custGeom>
          <a:no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22" name="Shape 222"/>
          <p:cNvSpPr txBox="1"/>
          <p:nvPr/>
        </p:nvSpPr>
        <p:spPr>
          <a:xfrm>
            <a:off x="714375" y="3360737"/>
            <a:ext cx="762000" cy="5222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1" i="0" u="none" strike="noStrike" cap="none">
                <a:solidFill>
                  <a:schemeClr val="dk1"/>
                </a:solidFill>
                <a:latin typeface="Calibri"/>
                <a:ea typeface="Calibri"/>
                <a:cs typeface="Calibri"/>
                <a:sym typeface="Calibri"/>
              </a:rPr>
              <a:t>Key Points</a:t>
            </a:r>
          </a:p>
        </p:txBody>
      </p:sp>
      <p:sp>
        <p:nvSpPr>
          <p:cNvPr id="223" name="Shape 223"/>
          <p:cNvSpPr txBox="1"/>
          <p:nvPr/>
        </p:nvSpPr>
        <p:spPr>
          <a:xfrm>
            <a:off x="1908175" y="4678362"/>
            <a:ext cx="719136"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24" name="Shape 224"/>
          <p:cNvSpPr txBox="1"/>
          <p:nvPr/>
        </p:nvSpPr>
        <p:spPr>
          <a:xfrm>
            <a:off x="1763711" y="3498850"/>
            <a:ext cx="4959350" cy="230822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62AC"/>
              </a:buClr>
              <a:buSzPct val="100000"/>
              <a:buFont typeface="Arial"/>
              <a:buChar char="•"/>
            </a:pPr>
            <a:r>
              <a:rPr lang="en-US" sz="2400" b="0" i="0" u="none" strike="noStrike" cap="none" dirty="0">
                <a:solidFill>
                  <a:srgbClr val="0062AC"/>
                </a:solidFill>
                <a:latin typeface="Verdana"/>
                <a:ea typeface="Verdana"/>
                <a:cs typeface="Verdana"/>
                <a:sym typeface="Verdana"/>
              </a:rPr>
              <a:t>all people are equal in God’s eyes; </a:t>
            </a:r>
            <a:r>
              <a:rPr lang="en-US" sz="2400" b="0" i="0" u="none" strike="noStrike" cap="none" dirty="0">
                <a:solidFill>
                  <a:schemeClr val="dk1"/>
                </a:solidFill>
                <a:latin typeface="Verdana"/>
                <a:ea typeface="Verdana"/>
                <a:cs typeface="Verdana"/>
                <a:sym typeface="Verdana"/>
              </a:rPr>
              <a:t>therefore, women are equal to men in spiritual matters, slavery is wrong and Native Americans also deserve fair treatment</a:t>
            </a:r>
          </a:p>
        </p:txBody>
      </p:sp>
      <p:sp>
        <p:nvSpPr>
          <p:cNvPr id="225" name="Shape 225"/>
          <p:cNvSpPr/>
          <p:nvPr/>
        </p:nvSpPr>
        <p:spPr>
          <a:xfrm>
            <a:off x="6967536" y="3883025"/>
            <a:ext cx="1752600" cy="1676399"/>
          </a:xfrm>
          <a:custGeom>
            <a:avLst/>
            <a:gdLst/>
            <a:ahLst/>
            <a:cxnLst/>
            <a:rect l="0" t="0" r="0" b="0"/>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moveTo>
                  <a:pt x="96672" y="86072"/>
                </a:moveTo>
                <a:cubicBezTo>
                  <a:pt x="102088" y="78455"/>
                  <a:pt x="105000" y="69344"/>
                  <a:pt x="105000" y="60000"/>
                </a:cubicBezTo>
                <a:cubicBezTo>
                  <a:pt x="105000" y="35144"/>
                  <a:pt x="84850" y="15000"/>
                  <a:pt x="60000" y="15000"/>
                </a:cubicBezTo>
                <a:cubicBezTo>
                  <a:pt x="50650" y="14994"/>
                  <a:pt x="41538" y="17905"/>
                  <a:pt x="33922" y="23322"/>
                </a:cubicBezTo>
                <a:lnTo>
                  <a:pt x="96672" y="86072"/>
                </a:lnTo>
                <a:close/>
                <a:moveTo>
                  <a:pt x="23322" y="33922"/>
                </a:moveTo>
                <a:cubicBezTo>
                  <a:pt x="17905" y="41538"/>
                  <a:pt x="15000" y="50650"/>
                  <a:pt x="15000" y="59994"/>
                </a:cubicBezTo>
                <a:cubicBezTo>
                  <a:pt x="15000" y="84850"/>
                  <a:pt x="35144" y="105000"/>
                  <a:pt x="60000" y="105000"/>
                </a:cubicBezTo>
                <a:cubicBezTo>
                  <a:pt x="69344" y="105000"/>
                  <a:pt x="78455" y="102088"/>
                  <a:pt x="86072" y="96672"/>
                </a:cubicBezTo>
                <a:lnTo>
                  <a:pt x="23322" y="33922"/>
                </a:lnTo>
                <a:close/>
              </a:path>
            </a:pathLst>
          </a:custGeom>
          <a:solidFill>
            <a:srgbClr val="FF0000">
              <a:alpha val="79607"/>
            </a:srgb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 name="Rectangle 1"/>
          <p:cNvSpPr/>
          <p:nvPr/>
        </p:nvSpPr>
        <p:spPr>
          <a:xfrm>
            <a:off x="228922" y="5943600"/>
            <a:ext cx="4572000" cy="738664"/>
          </a:xfrm>
          <a:prstGeom prst="rect">
            <a:avLst/>
          </a:prstGeom>
        </p:spPr>
        <p:txBody>
          <a:bodyPr>
            <a:spAutoFit/>
          </a:bodyPr>
          <a:lstStyle/>
          <a:p>
            <a:r>
              <a:rPr lang="en-US" dirty="0">
                <a:hlinkClick r:id="rId3"/>
              </a:rPr>
              <a:t>https://</a:t>
            </a:r>
            <a:r>
              <a:rPr lang="en-US" dirty="0" smtClean="0">
                <a:hlinkClick r:id="rId3"/>
              </a:rPr>
              <a:t>app.discoveryeducation.com/learn/videos/0E992BA8-0600-46F0-B7EB-A8FCC9EC4E21?hasLocalHost=false</a:t>
            </a:r>
            <a:r>
              <a:rPr lang="en-US" dirty="0" smtClean="0"/>
              <a:t> </a:t>
            </a:r>
            <a:endParaRPr lang="en-US" dirty="0"/>
          </a:p>
        </p:txBody>
      </p:sp>
      <p:sp>
        <p:nvSpPr>
          <p:cNvPr id="3" name="Rectangle 2"/>
          <p:cNvSpPr/>
          <p:nvPr/>
        </p:nvSpPr>
        <p:spPr>
          <a:xfrm>
            <a:off x="4816162" y="5943600"/>
            <a:ext cx="4572000" cy="738664"/>
          </a:xfrm>
          <a:prstGeom prst="rect">
            <a:avLst/>
          </a:prstGeom>
        </p:spPr>
        <p:txBody>
          <a:bodyPr>
            <a:spAutoFit/>
          </a:bodyPr>
          <a:lstStyle/>
          <a:p>
            <a:r>
              <a:rPr lang="en-US" dirty="0">
                <a:hlinkClick r:id="rId4"/>
              </a:rPr>
              <a:t>https://</a:t>
            </a:r>
            <a:r>
              <a:rPr lang="en-US" dirty="0" smtClean="0">
                <a:hlinkClick r:id="rId4"/>
              </a:rPr>
              <a:t>app.discoveryeducation.com/learn/videos/33126C79-6559-4262-B101-E613F5F3EE9F?hasLocalHost=false</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p:nvPr/>
        </p:nvSpPr>
        <p:spPr>
          <a:xfrm>
            <a:off x="485775" y="914400"/>
            <a:ext cx="7315200" cy="11080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2200" b="0" i="0" u="none" strike="noStrike" cap="none" dirty="0">
                <a:solidFill>
                  <a:schemeClr val="dk1"/>
                </a:solidFill>
                <a:latin typeface="Verdana"/>
                <a:ea typeface="Verdana"/>
                <a:cs typeface="Verdana"/>
                <a:sym typeface="Verdana"/>
              </a:rPr>
              <a:t>Quaker leader</a:t>
            </a:r>
            <a:r>
              <a:rPr lang="en-US" sz="2200" b="1" i="0" u="none" strike="noStrike" cap="none" dirty="0">
                <a:solidFill>
                  <a:srgbClr val="FF0000"/>
                </a:solidFill>
                <a:latin typeface="Verdana"/>
                <a:ea typeface="Verdana"/>
                <a:cs typeface="Verdana"/>
                <a:sym typeface="Verdana"/>
              </a:rPr>
              <a:t> William Penn </a:t>
            </a:r>
            <a:r>
              <a:rPr lang="en-US" sz="2200" b="0" i="0" u="none" strike="noStrike" cap="none" dirty="0">
                <a:solidFill>
                  <a:schemeClr val="dk1"/>
                </a:solidFill>
                <a:latin typeface="Verdana"/>
                <a:ea typeface="Verdana"/>
                <a:cs typeface="Verdana"/>
                <a:sym typeface="Verdana"/>
              </a:rPr>
              <a:t>wanted to find a place where Quakers could live free of persecution.</a:t>
            </a:r>
          </a:p>
        </p:txBody>
      </p:sp>
      <p:sp>
        <p:nvSpPr>
          <p:cNvPr id="231" name="Shape 231"/>
          <p:cNvSpPr txBox="1"/>
          <p:nvPr/>
        </p:nvSpPr>
        <p:spPr>
          <a:xfrm>
            <a:off x="485774" y="2117725"/>
            <a:ext cx="4772025" cy="39862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2200" b="0" i="0" u="none" strike="noStrike" cap="none" dirty="0">
                <a:solidFill>
                  <a:schemeClr val="dk1"/>
                </a:solidFill>
                <a:latin typeface="Verdana"/>
                <a:ea typeface="Verdana"/>
                <a:cs typeface="Verdana"/>
                <a:sym typeface="Verdana"/>
              </a:rPr>
              <a:t>He got a charter from the king for a new colony in North America. Pennsylvania was established in 1682 and its capital was named Philadelphia, the </a:t>
            </a:r>
            <a:r>
              <a:rPr lang="en-US" sz="2200" b="1" i="0" u="none" strike="noStrike" cap="none" dirty="0">
                <a:solidFill>
                  <a:schemeClr val="dk1"/>
                </a:solidFill>
                <a:latin typeface="Verdana"/>
                <a:ea typeface="Verdana"/>
                <a:cs typeface="Verdana"/>
                <a:sym typeface="Verdana"/>
              </a:rPr>
              <a:t>“</a:t>
            </a:r>
            <a:r>
              <a:rPr lang="en-US" sz="2200" b="1" i="0" u="sng" strike="noStrike" cap="none" dirty="0">
                <a:solidFill>
                  <a:schemeClr val="dk1"/>
                </a:solidFill>
                <a:latin typeface="Verdana"/>
                <a:ea typeface="Verdana"/>
                <a:cs typeface="Verdana"/>
                <a:sym typeface="Verdana"/>
              </a:rPr>
              <a:t>City of Brotherly Love</a:t>
            </a:r>
            <a:r>
              <a:rPr lang="en-US" sz="2200" b="1" i="0" u="none" strike="noStrike" cap="none" dirty="0">
                <a:solidFill>
                  <a:schemeClr val="dk1"/>
                </a:solidFill>
                <a:latin typeface="Verdana"/>
                <a:ea typeface="Verdana"/>
                <a:cs typeface="Verdana"/>
                <a:sym typeface="Verdana"/>
              </a:rPr>
              <a:t>”.</a:t>
            </a:r>
          </a:p>
          <a:p>
            <a:pPr marL="0" marR="0" lvl="0" indent="0" algn="l" rtl="0">
              <a:lnSpc>
                <a:spcPct val="100000"/>
              </a:lnSpc>
              <a:spcBef>
                <a:spcPts val="1100"/>
              </a:spcBef>
              <a:spcAft>
                <a:spcPts val="0"/>
              </a:spcAft>
              <a:buClr>
                <a:schemeClr val="dk1"/>
              </a:buClr>
              <a:buSzPct val="25000"/>
              <a:buFont typeface="Verdana"/>
              <a:buNone/>
            </a:pPr>
            <a:r>
              <a:rPr lang="en-US" sz="2200" b="0" i="0" u="none" strike="noStrike" cap="none" dirty="0">
                <a:solidFill>
                  <a:schemeClr val="dk1"/>
                </a:solidFill>
                <a:latin typeface="Verdana"/>
                <a:ea typeface="Verdana"/>
                <a:cs typeface="Verdana"/>
                <a:sym typeface="Verdana"/>
              </a:rPr>
              <a:t>Penn’s colony was built on good moral Quaker beliefs and was considered his </a:t>
            </a:r>
            <a:r>
              <a:rPr lang="en-US" sz="2200" b="1" i="0" u="none" strike="noStrike" cap="none" dirty="0">
                <a:solidFill>
                  <a:schemeClr val="dk1"/>
                </a:solidFill>
                <a:latin typeface="Verdana"/>
                <a:ea typeface="Verdana"/>
                <a:cs typeface="Verdana"/>
                <a:sym typeface="Verdana"/>
              </a:rPr>
              <a:t>“</a:t>
            </a:r>
            <a:r>
              <a:rPr lang="en-US" sz="2200" b="1" i="0" u="sng" strike="noStrike" cap="none" dirty="0">
                <a:solidFill>
                  <a:schemeClr val="dk1"/>
                </a:solidFill>
                <a:latin typeface="Verdana"/>
                <a:ea typeface="Verdana"/>
                <a:cs typeface="Verdana"/>
                <a:sym typeface="Verdana"/>
              </a:rPr>
              <a:t>holy experiment</a:t>
            </a:r>
            <a:r>
              <a:rPr lang="en-US" sz="2200" b="1" i="0" u="none" strike="noStrike" cap="none" dirty="0">
                <a:solidFill>
                  <a:schemeClr val="dk1"/>
                </a:solidFill>
                <a:latin typeface="Verdana"/>
                <a:ea typeface="Verdana"/>
                <a:cs typeface="Verdana"/>
                <a:sym typeface="Verdana"/>
              </a:rPr>
              <a:t>”</a:t>
            </a:r>
            <a:r>
              <a:rPr lang="en-US" sz="2200" b="0" i="0" u="none" strike="noStrike" cap="none" dirty="0">
                <a:solidFill>
                  <a:schemeClr val="dk1"/>
                </a:solidFill>
                <a:latin typeface="Verdana"/>
                <a:ea typeface="Verdana"/>
                <a:cs typeface="Verdana"/>
                <a:sym typeface="Verdana"/>
              </a:rPr>
              <a:t>.</a:t>
            </a:r>
          </a:p>
        </p:txBody>
      </p:sp>
      <p:pic>
        <p:nvPicPr>
          <p:cNvPr id="232" name="Shape 232" descr="http://artistquoteoftheday.files.wordpress.com/2008/03/williampenn.jpg"/>
          <p:cNvPicPr preferRelativeResize="0"/>
          <p:nvPr/>
        </p:nvPicPr>
        <p:blipFill rotWithShape="1">
          <a:blip r:embed="rId3">
            <a:alphaModFix/>
          </a:blip>
          <a:srcRect/>
          <a:stretch/>
        </p:blipFill>
        <p:spPr>
          <a:xfrm>
            <a:off x="5486400" y="2117725"/>
            <a:ext cx="2666999" cy="3209925"/>
          </a:xfrm>
          <a:prstGeom prst="rect">
            <a:avLst/>
          </a:prstGeom>
          <a:noFill/>
          <a:ln>
            <a:noFill/>
          </a:ln>
        </p:spPr>
      </p:pic>
      <p:sp>
        <p:nvSpPr>
          <p:cNvPr id="233" name="Shape 233"/>
          <p:cNvSpPr txBox="1"/>
          <p:nvPr/>
        </p:nvSpPr>
        <p:spPr>
          <a:xfrm>
            <a:off x="2971800" y="147636"/>
            <a:ext cx="3187699"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3600" b="0" i="0" u="sng" strike="noStrike" cap="none" dirty="0">
                <a:solidFill>
                  <a:schemeClr val="dk1"/>
                </a:solidFill>
                <a:latin typeface="Verdana"/>
                <a:ea typeface="Verdana"/>
                <a:cs typeface="Verdana"/>
                <a:sym typeface="Verdana"/>
              </a:rPr>
              <a:t>Pennsylvania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 Meeting with the Native Americans, 1682</a:t>
            </a:r>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5600" y="1929021"/>
            <a:ext cx="609635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2209800"/>
            <a:ext cx="3200400" cy="3539430"/>
          </a:xfrm>
          <a:prstGeom prst="rect">
            <a:avLst/>
          </a:prstGeom>
          <a:noFill/>
        </p:spPr>
        <p:txBody>
          <a:bodyPr wrap="square" rtlCol="0">
            <a:spAutoFit/>
          </a:bodyPr>
          <a:lstStyle/>
          <a:p>
            <a:pPr marL="457200" indent="-457200">
              <a:buFont typeface="+mj-lt"/>
              <a:buAutoNum type="arabicPeriod"/>
            </a:pPr>
            <a:r>
              <a:rPr lang="en-US" sz="2800" b="1" dirty="0" smtClean="0">
                <a:latin typeface="Baskerville Old Face" panose="02020602080505020303" pitchFamily="18" charset="0"/>
              </a:rPr>
              <a:t>What do you think is going on in this painting? </a:t>
            </a:r>
          </a:p>
          <a:p>
            <a:pPr marL="457200" indent="-457200">
              <a:buFont typeface="+mj-lt"/>
              <a:buAutoNum type="arabicPeriod"/>
            </a:pPr>
            <a:endParaRPr lang="en-US" sz="2800" b="1" dirty="0" smtClean="0">
              <a:latin typeface="Baskerville Old Face" panose="02020602080505020303" pitchFamily="18" charset="0"/>
            </a:endParaRPr>
          </a:p>
          <a:p>
            <a:pPr marL="457200" indent="-457200">
              <a:buFont typeface="+mj-lt"/>
              <a:buAutoNum type="arabicPeriod"/>
            </a:pPr>
            <a:r>
              <a:rPr lang="en-US" sz="2800" b="1" dirty="0" smtClean="0">
                <a:latin typeface="Baskerville Old Face" panose="02020602080505020303" pitchFamily="18" charset="0"/>
              </a:rPr>
              <a:t>Does it look peaceful or tense? How do you know?</a:t>
            </a:r>
            <a:endParaRPr lang="en-US" sz="2800" b="1" dirty="0">
              <a:latin typeface="Baskerville Old Face" panose="02020602080505020303" pitchFamily="18" charset="0"/>
            </a:endParaRPr>
          </a:p>
        </p:txBody>
      </p:sp>
    </p:spTree>
    <p:extLst>
      <p:ext uri="{BB962C8B-B14F-4D97-AF65-F5344CB8AC3E}">
        <p14:creationId xmlns:p14="http://schemas.microsoft.com/office/powerpoint/2010/main" val="3084028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p:nvPr/>
        </p:nvSpPr>
        <p:spPr>
          <a:xfrm>
            <a:off x="3924300" y="1268412"/>
            <a:ext cx="4572000" cy="28003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2200" b="0" i="0" u="none" strike="noStrike" cap="none" dirty="0">
                <a:solidFill>
                  <a:schemeClr val="dk1"/>
                </a:solidFill>
                <a:latin typeface="Verdana"/>
                <a:ea typeface="Verdana"/>
                <a:cs typeface="Verdana"/>
                <a:sym typeface="Verdana"/>
              </a:rPr>
              <a:t>Penn’s charter for Pennsylvania included an area far south of ______________      known as the ____________  ____________. Because of the distance, Penn gave them their own representative assembly.</a:t>
            </a:r>
          </a:p>
        </p:txBody>
      </p:sp>
      <p:sp>
        <p:nvSpPr>
          <p:cNvPr id="239" name="Shape 239"/>
          <p:cNvSpPr/>
          <p:nvPr/>
        </p:nvSpPr>
        <p:spPr>
          <a:xfrm>
            <a:off x="468312" y="1196975"/>
            <a:ext cx="2936874" cy="3032124"/>
          </a:xfrm>
          <a:prstGeom prst="downArrowCallout">
            <a:avLst>
              <a:gd name="adj1" fmla="val 25000"/>
              <a:gd name="adj2" fmla="val 25000"/>
              <a:gd name="adj3" fmla="val 17240"/>
              <a:gd name="adj4" fmla="val 64977"/>
            </a:avLst>
          </a:prstGeom>
          <a:solidFill>
            <a:srgbClr val="CCFF99"/>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40" name="Shape 240"/>
          <p:cNvSpPr txBox="1"/>
          <p:nvPr/>
        </p:nvSpPr>
        <p:spPr>
          <a:xfrm>
            <a:off x="492125" y="1862136"/>
            <a:ext cx="2841625" cy="5238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2800" b="1" i="0" u="none" strike="noStrike" cap="none" dirty="0">
                <a:solidFill>
                  <a:schemeClr val="dk1"/>
                </a:solidFill>
                <a:latin typeface="Verdana"/>
                <a:ea typeface="Verdana"/>
                <a:cs typeface="Verdana"/>
                <a:sym typeface="Verdana"/>
              </a:rPr>
              <a:t>Pennsylvania</a:t>
            </a:r>
          </a:p>
        </p:txBody>
      </p:sp>
      <p:sp>
        <p:nvSpPr>
          <p:cNvPr id="241" name="Shape 241"/>
          <p:cNvSpPr txBox="1"/>
          <p:nvPr/>
        </p:nvSpPr>
        <p:spPr>
          <a:xfrm>
            <a:off x="966787" y="4373562"/>
            <a:ext cx="1966911" cy="1474786"/>
          </a:xfrm>
          <a:prstGeom prst="rect">
            <a:avLst/>
          </a:prstGeom>
          <a:solidFill>
            <a:srgbClr val="F8FAA8"/>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42" name="Shape 242"/>
          <p:cNvSpPr txBox="1"/>
          <p:nvPr/>
        </p:nvSpPr>
        <p:spPr>
          <a:xfrm>
            <a:off x="939800" y="333375"/>
            <a:ext cx="7088187" cy="584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3200" b="0" i="0" u="none" strike="noStrike" cap="none">
                <a:solidFill>
                  <a:schemeClr val="dk1"/>
                </a:solidFill>
                <a:latin typeface="Verdana"/>
                <a:ea typeface="Verdana"/>
                <a:cs typeface="Verdana"/>
                <a:sym typeface="Verdana"/>
              </a:rPr>
              <a:t>Pennsylvania Creates Delaware</a:t>
            </a:r>
          </a:p>
        </p:txBody>
      </p:sp>
      <p:sp>
        <p:nvSpPr>
          <p:cNvPr id="243" name="Shape 243"/>
          <p:cNvSpPr txBox="1"/>
          <p:nvPr/>
        </p:nvSpPr>
        <p:spPr>
          <a:xfrm>
            <a:off x="3799681" y="4194175"/>
            <a:ext cx="4592637" cy="7699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2200" b="0" i="0" u="none" strike="noStrike" cap="none" dirty="0">
                <a:solidFill>
                  <a:schemeClr val="dk1"/>
                </a:solidFill>
                <a:latin typeface="Verdana"/>
                <a:ea typeface="Verdana"/>
                <a:cs typeface="Verdana"/>
                <a:sym typeface="Verdana"/>
              </a:rPr>
              <a:t>In 1704, </a:t>
            </a:r>
            <a:r>
              <a:rPr lang="en-US" sz="2200" b="0" i="0" u="none" strike="noStrike" cap="none" dirty="0">
                <a:solidFill>
                  <a:srgbClr val="0062AC"/>
                </a:solidFill>
                <a:latin typeface="Verdana"/>
                <a:ea typeface="Verdana"/>
                <a:cs typeface="Verdana"/>
                <a:sym typeface="Verdana"/>
              </a:rPr>
              <a:t>Delaware became a separate royal colony.</a:t>
            </a:r>
          </a:p>
        </p:txBody>
      </p:sp>
      <p:sp>
        <p:nvSpPr>
          <p:cNvPr id="244" name="Shape 244"/>
          <p:cNvSpPr txBox="1"/>
          <p:nvPr/>
        </p:nvSpPr>
        <p:spPr>
          <a:xfrm>
            <a:off x="912812" y="4848225"/>
            <a:ext cx="2074861" cy="10715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2400" b="1" i="0" u="none" strike="noStrike" cap="none">
                <a:solidFill>
                  <a:schemeClr val="dk1"/>
                </a:solidFill>
                <a:latin typeface="Verdana"/>
                <a:ea typeface="Verdana"/>
                <a:cs typeface="Verdana"/>
                <a:sym typeface="Verdana"/>
              </a:rPr>
              <a:t>Delaware</a:t>
            </a:r>
          </a:p>
        </p:txBody>
      </p:sp>
      <p:sp>
        <p:nvSpPr>
          <p:cNvPr id="245" name="Shape 245"/>
          <p:cNvSpPr txBox="1"/>
          <p:nvPr/>
        </p:nvSpPr>
        <p:spPr>
          <a:xfrm>
            <a:off x="990600" y="4964112"/>
            <a:ext cx="1904999"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dirty="0">
                <a:solidFill>
                  <a:schemeClr val="dk1"/>
                </a:solidFill>
                <a:latin typeface="Calibri"/>
                <a:ea typeface="Calibri"/>
                <a:cs typeface="Calibri"/>
                <a:sym typeface="Calibri"/>
              </a:rPr>
              <a:t>_____________</a:t>
            </a:r>
          </a:p>
        </p:txBody>
      </p:sp>
      <p:sp>
        <p:nvSpPr>
          <p:cNvPr id="246" name="Shape 246"/>
          <p:cNvSpPr txBox="1"/>
          <p:nvPr/>
        </p:nvSpPr>
        <p:spPr>
          <a:xfrm>
            <a:off x="6019800" y="1905000"/>
            <a:ext cx="2124074"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00"/>
              </a:buClr>
              <a:buSzPct val="25000"/>
              <a:buFont typeface="Calibri"/>
              <a:buNone/>
            </a:pPr>
            <a:r>
              <a:rPr lang="en-US" sz="2400" b="1" i="0" u="none" strike="noStrike" cap="none" dirty="0">
                <a:solidFill>
                  <a:srgbClr val="FF0000"/>
                </a:solidFill>
                <a:latin typeface="Calibri"/>
                <a:ea typeface="Calibri"/>
                <a:cs typeface="Calibri"/>
                <a:sym typeface="Calibri"/>
              </a:rPr>
              <a:t>Philadelphia</a:t>
            </a:r>
          </a:p>
        </p:txBody>
      </p:sp>
      <p:sp>
        <p:nvSpPr>
          <p:cNvPr id="247" name="Shape 247"/>
          <p:cNvSpPr txBox="1"/>
          <p:nvPr/>
        </p:nvSpPr>
        <p:spPr>
          <a:xfrm>
            <a:off x="6096000" y="22098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00"/>
              </a:buClr>
              <a:buSzPct val="25000"/>
              <a:buFont typeface="Calibri"/>
              <a:buNone/>
            </a:pPr>
            <a:r>
              <a:rPr lang="en-US" sz="2400" b="1" i="0" u="none" strike="noStrike" cap="none" dirty="0">
                <a:solidFill>
                  <a:srgbClr val="FF0000"/>
                </a:solidFill>
                <a:latin typeface="Calibri"/>
                <a:ea typeface="Calibri"/>
                <a:cs typeface="Calibri"/>
                <a:sym typeface="Calibri"/>
              </a:rPr>
              <a:t>Lower</a:t>
            </a:r>
          </a:p>
        </p:txBody>
      </p:sp>
      <p:sp>
        <p:nvSpPr>
          <p:cNvPr id="248" name="Shape 248"/>
          <p:cNvSpPr txBox="1"/>
          <p:nvPr/>
        </p:nvSpPr>
        <p:spPr>
          <a:xfrm>
            <a:off x="4114800" y="25908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00"/>
              </a:buClr>
              <a:buSzPct val="25000"/>
              <a:buFont typeface="Calibri"/>
              <a:buNone/>
            </a:pPr>
            <a:r>
              <a:rPr lang="en-US" sz="2400" b="1" i="0" u="none" strike="noStrike" cap="none" dirty="0">
                <a:solidFill>
                  <a:srgbClr val="FF0000"/>
                </a:solidFill>
                <a:latin typeface="Calibri"/>
                <a:ea typeface="Calibri"/>
                <a:cs typeface="Calibri"/>
                <a:sym typeface="Calibri"/>
              </a:rPr>
              <a:t>Counties</a:t>
            </a:r>
          </a:p>
        </p:txBody>
      </p:sp>
      <p:sp>
        <p:nvSpPr>
          <p:cNvPr id="2" name="Rectangle 1"/>
          <p:cNvSpPr/>
          <p:nvPr/>
        </p:nvSpPr>
        <p:spPr>
          <a:xfrm>
            <a:off x="3144836" y="5103674"/>
            <a:ext cx="5902325" cy="1754326"/>
          </a:xfrm>
          <a:prstGeom prst="rect">
            <a:avLst/>
          </a:prstGeom>
        </p:spPr>
        <p:txBody>
          <a:bodyPr wrap="square">
            <a:spAutoFit/>
          </a:bodyPr>
          <a:lstStyle/>
          <a:p>
            <a:pPr>
              <a:lnSpc>
                <a:spcPct val="150000"/>
              </a:lnSpc>
            </a:pPr>
            <a:r>
              <a:rPr lang="en-US" altLang="en-US" b="1" u="sng" dirty="0" smtClean="0">
                <a:latin typeface="+mj-lt"/>
              </a:rPr>
              <a:t>**</a:t>
            </a:r>
            <a:r>
              <a:rPr lang="en-US" altLang="en-US" sz="1800" b="1" u="sng" dirty="0" smtClean="0">
                <a:latin typeface="Verdana" panose="020B0604030504040204" pitchFamily="34" charset="0"/>
                <a:ea typeface="Verdana" panose="020B0604030504040204" pitchFamily="34" charset="0"/>
                <a:cs typeface="Verdana" panose="020B0604030504040204" pitchFamily="34" charset="0"/>
              </a:rPr>
              <a:t>Remember</a:t>
            </a:r>
            <a:r>
              <a:rPr lang="en-US" altLang="en-US" sz="1800" b="1" dirty="0" smtClean="0">
                <a:latin typeface="Verdana" panose="020B0604030504040204" pitchFamily="34" charset="0"/>
                <a:ea typeface="Verdana" panose="020B0604030504040204" pitchFamily="34" charset="0"/>
                <a:cs typeface="Verdana" panose="020B0604030504040204" pitchFamily="34" charset="0"/>
              </a:rPr>
              <a:t>: </a:t>
            </a:r>
            <a:r>
              <a:rPr lang="en-US" altLang="en-US" sz="1800" b="1" u="sng" dirty="0" smtClean="0">
                <a:latin typeface="Verdana" panose="020B0604030504040204" pitchFamily="34" charset="0"/>
                <a:ea typeface="Verdana" panose="020B0604030504040204" pitchFamily="34" charset="0"/>
                <a:cs typeface="Verdana" panose="020B0604030504040204" pitchFamily="34" charset="0"/>
              </a:rPr>
              <a:t>Royal </a:t>
            </a:r>
            <a:r>
              <a:rPr lang="en-US" altLang="en-US" sz="1800" b="1" u="sng" dirty="0">
                <a:latin typeface="Verdana" panose="020B0604030504040204" pitchFamily="34" charset="0"/>
                <a:ea typeface="Verdana" panose="020B0604030504040204" pitchFamily="34" charset="0"/>
                <a:cs typeface="Verdana" panose="020B0604030504040204" pitchFamily="34" charset="0"/>
              </a:rPr>
              <a:t>Colony </a:t>
            </a:r>
            <a:r>
              <a:rPr lang="en-US" altLang="en-US" sz="1800" b="1" dirty="0">
                <a:latin typeface="Verdana" panose="020B0604030504040204" pitchFamily="34" charset="0"/>
                <a:ea typeface="Verdana" panose="020B0604030504040204" pitchFamily="34" charset="0"/>
                <a:cs typeface="Verdana" panose="020B0604030504040204" pitchFamily="34" charset="0"/>
              </a:rPr>
              <a:t>-</a:t>
            </a:r>
            <a:r>
              <a:rPr lang="en-US" altLang="en-US" sz="1800" b="1" dirty="0">
                <a:solidFill>
                  <a:srgbClr val="FF8045"/>
                </a:solidFill>
                <a:latin typeface="Verdana" panose="020B0604030504040204" pitchFamily="34" charset="0"/>
                <a:ea typeface="Verdana" panose="020B0604030504040204" pitchFamily="34" charset="0"/>
                <a:cs typeface="Verdana" panose="020B0604030504040204" pitchFamily="34" charset="0"/>
              </a:rPr>
              <a:t> </a:t>
            </a:r>
            <a:r>
              <a:rPr lang="en-US" altLang="en-US" sz="1800" b="1" dirty="0">
                <a:latin typeface="Verdana" panose="020B0604030504040204" pitchFamily="34" charset="0"/>
                <a:ea typeface="Verdana" panose="020B0604030504040204" pitchFamily="34" charset="0"/>
                <a:cs typeface="Verdana" panose="020B0604030504040204" pitchFamily="34" charset="0"/>
              </a:rPr>
              <a:t>a colony under the direct control of the English crown</a:t>
            </a:r>
            <a:r>
              <a:rPr lang="en-US" altLang="en-US" sz="1800" b="1" dirty="0">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a:t>
            </a:r>
            <a:r>
              <a:rPr lang="en-US" altLang="en-US" sz="1800" dirty="0">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 </a:t>
            </a:r>
            <a:r>
              <a:rPr lang="en-US" altLang="en-US" sz="1800" dirty="0" smtClean="0">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(Religious </a:t>
            </a:r>
            <a:r>
              <a:rPr lang="en-US" altLang="en-US" sz="1800" dirty="0">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freedom and rights of assembly were protected by colony’s charter</a:t>
            </a:r>
            <a:r>
              <a:rPr lang="en-US" altLang="en-US" sz="1800" dirty="0" smtClean="0">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p:bldP spid="243" grpId="0"/>
      <p:bldP spid="245" grpId="0"/>
      <p:bldP spid="246" grpId="0"/>
      <p:bldP spid="247" grpId="0"/>
      <p:bldP spid="2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4000" dirty="0" smtClean="0"/>
              <a:t>Delaware - Originally included in Pennsylvania</a:t>
            </a:r>
          </a:p>
        </p:txBody>
      </p:sp>
      <p:sp>
        <p:nvSpPr>
          <p:cNvPr id="13315" name="Rectangle 3"/>
          <p:cNvSpPr>
            <a:spLocks noGrp="1" noChangeArrowheads="1"/>
          </p:cNvSpPr>
          <p:nvPr>
            <p:ph type="body" idx="1"/>
          </p:nvPr>
        </p:nvSpPr>
        <p:spPr>
          <a:xfrm>
            <a:off x="228600" y="1600201"/>
            <a:ext cx="8686800" cy="2916238"/>
          </a:xfrm>
        </p:spPr>
        <p:txBody>
          <a:bodyPr/>
          <a:lstStyle/>
          <a:p>
            <a:r>
              <a:rPr lang="en-US" altLang="en-US" sz="2800" dirty="0" smtClean="0">
                <a:latin typeface="Times New Roman" pitchFamily="18" charset="0"/>
              </a:rPr>
              <a:t>Known as Pennsylvania’s </a:t>
            </a:r>
            <a:r>
              <a:rPr lang="en-US" altLang="en-US" sz="2800" u="sng" dirty="0" smtClean="0">
                <a:latin typeface="Times New Roman" pitchFamily="18" charset="0"/>
              </a:rPr>
              <a:t>Lower</a:t>
            </a:r>
            <a:r>
              <a:rPr lang="en-US" altLang="en-US" sz="2800" dirty="0" smtClean="0">
                <a:latin typeface="Times New Roman" pitchFamily="18" charset="0"/>
              </a:rPr>
              <a:t> </a:t>
            </a:r>
            <a:r>
              <a:rPr lang="en-US" altLang="en-US" sz="2800" u="sng" dirty="0" smtClean="0">
                <a:latin typeface="Times New Roman" pitchFamily="18" charset="0"/>
              </a:rPr>
              <a:t>Counties</a:t>
            </a:r>
          </a:p>
          <a:p>
            <a:r>
              <a:rPr lang="en-US" altLang="en-US" sz="2800" dirty="0" smtClean="0">
                <a:latin typeface="Times New Roman" pitchFamily="18" charset="0"/>
              </a:rPr>
              <a:t>Settlers in the lower countries did not want to send delegates to a far away assembly in </a:t>
            </a:r>
            <a:r>
              <a:rPr lang="en-US" altLang="en-US" sz="2800" u="sng" dirty="0" smtClean="0">
                <a:latin typeface="Times New Roman" pitchFamily="18" charset="0"/>
              </a:rPr>
              <a:t>Philadelphia</a:t>
            </a:r>
            <a:r>
              <a:rPr lang="en-US" altLang="en-US" sz="2800" dirty="0" smtClean="0">
                <a:latin typeface="Times New Roman" pitchFamily="18" charset="0"/>
              </a:rPr>
              <a:t>. </a:t>
            </a:r>
          </a:p>
          <a:p>
            <a:r>
              <a:rPr lang="en-US" altLang="en-US" sz="2800" dirty="0" smtClean="0">
                <a:latin typeface="Times New Roman" pitchFamily="18" charset="0"/>
              </a:rPr>
              <a:t>In 1701 William Penn allowed the people in the lower countries to elect their own </a:t>
            </a:r>
            <a:r>
              <a:rPr lang="en-US" altLang="en-US" sz="2800" u="sng" dirty="0" smtClean="0">
                <a:latin typeface="Times New Roman" pitchFamily="18" charset="0"/>
              </a:rPr>
              <a:t>assembly</a:t>
            </a:r>
            <a:r>
              <a:rPr lang="en-US" altLang="en-US" sz="2800" dirty="0" smtClean="0">
                <a:latin typeface="Times New Roman" pitchFamily="18" charset="0"/>
              </a:rPr>
              <a:t>. Later the lower countries </a:t>
            </a:r>
            <a:r>
              <a:rPr lang="en-US" altLang="en-US" sz="2800" u="sng" dirty="0" smtClean="0">
                <a:latin typeface="Times New Roman" pitchFamily="18" charset="0"/>
              </a:rPr>
              <a:t>broke</a:t>
            </a:r>
            <a:r>
              <a:rPr lang="en-US" altLang="en-US" sz="2800" dirty="0" smtClean="0">
                <a:latin typeface="Times New Roman" pitchFamily="18" charset="0"/>
              </a:rPr>
              <a:t> away to form the colony of Delaware.</a:t>
            </a:r>
          </a:p>
        </p:txBody>
      </p:sp>
      <p:pic>
        <p:nvPicPr>
          <p:cNvPr id="13317" name="Picture 9" descr="Quaker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419600"/>
            <a:ext cx="1468438"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8" descr="delaware_re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3010" y="4410075"/>
            <a:ext cx="22637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4196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5446384"/>
            <a:ext cx="1905000" cy="1169551"/>
          </a:xfrm>
          <a:prstGeom prst="rect">
            <a:avLst/>
          </a:prstGeom>
        </p:spPr>
        <p:txBody>
          <a:bodyPr wrap="square">
            <a:spAutoFit/>
          </a:bodyPr>
          <a:lstStyle/>
          <a:p>
            <a:r>
              <a:rPr lang="en-US" dirty="0">
                <a:hlinkClick r:id="rId6"/>
              </a:rPr>
              <a:t>https://</a:t>
            </a:r>
            <a:r>
              <a:rPr lang="en-US" dirty="0" smtClean="0">
                <a:hlinkClick r:id="rId6"/>
              </a:rPr>
              <a:t>app.discoveryeducation.com/learn/videos/4b864918-4055-4cc7-b03e-35e64e414388</a:t>
            </a:r>
            <a:r>
              <a:rPr lang="en-US" dirty="0" smtClean="0"/>
              <a:t> </a:t>
            </a:r>
            <a:endParaRPr lang="en-US" dirty="0"/>
          </a:p>
        </p:txBody>
      </p:sp>
    </p:spTree>
    <p:extLst>
      <p:ext uri="{BB962C8B-B14F-4D97-AF65-F5344CB8AC3E}">
        <p14:creationId xmlns:p14="http://schemas.microsoft.com/office/powerpoint/2010/main" val="29213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p:nvPr/>
        </p:nvSpPr>
        <p:spPr>
          <a:xfrm>
            <a:off x="457200" y="981075"/>
            <a:ext cx="3048000" cy="21240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2200" b="0" i="0" u="none" strike="noStrike" cap="none" dirty="0">
                <a:solidFill>
                  <a:schemeClr val="dk1"/>
                </a:solidFill>
                <a:latin typeface="Verdana"/>
                <a:ea typeface="Verdana"/>
                <a:cs typeface="Verdana"/>
                <a:sym typeface="Verdana"/>
              </a:rPr>
              <a:t>Fertile river valleys like the Hudson and Delaware Rivers offered excellent farming opportunities.</a:t>
            </a:r>
          </a:p>
        </p:txBody>
      </p:sp>
      <p:sp>
        <p:nvSpPr>
          <p:cNvPr id="255" name="Shape 255"/>
          <p:cNvSpPr txBox="1"/>
          <p:nvPr/>
        </p:nvSpPr>
        <p:spPr>
          <a:xfrm>
            <a:off x="1403350" y="3379787"/>
            <a:ext cx="3048000" cy="24622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2200" b="1" i="0" u="none" strike="noStrike" cap="none" dirty="0">
                <a:solidFill>
                  <a:schemeClr val="dk1"/>
                </a:solidFill>
                <a:latin typeface="Verdana"/>
                <a:ea typeface="Verdana"/>
                <a:cs typeface="Verdana"/>
                <a:sym typeface="Verdana"/>
              </a:rPr>
              <a:t>Wheat and grain farms were productive, and the Middle Colonies became America’s breadbasket.</a:t>
            </a:r>
          </a:p>
        </p:txBody>
      </p:sp>
      <p:pic>
        <p:nvPicPr>
          <p:cNvPr id="256" name="Shape 256" descr="ch03_maps_ahon_se_p0080.jpg"/>
          <p:cNvPicPr preferRelativeResize="0"/>
          <p:nvPr/>
        </p:nvPicPr>
        <p:blipFill rotWithShape="1">
          <a:blip r:embed="rId3">
            <a:alphaModFix/>
          </a:blip>
          <a:srcRect/>
          <a:stretch/>
        </p:blipFill>
        <p:spPr>
          <a:xfrm>
            <a:off x="4572000" y="981075"/>
            <a:ext cx="4256087" cy="4392611"/>
          </a:xfrm>
          <a:prstGeom prst="rect">
            <a:avLst/>
          </a:prstGeom>
          <a:noFill/>
          <a:ln>
            <a:noFill/>
          </a:ln>
        </p:spPr>
      </p:pic>
      <p:sp>
        <p:nvSpPr>
          <p:cNvPr id="257" name="Shape 257"/>
          <p:cNvSpPr/>
          <p:nvPr/>
        </p:nvSpPr>
        <p:spPr>
          <a:xfrm rot="-960000">
            <a:off x="131762" y="3841749"/>
            <a:ext cx="1166811" cy="1081086"/>
          </a:xfrm>
          <a:custGeom>
            <a:avLst/>
            <a:gdLst/>
            <a:ahLst/>
            <a:cxnLst/>
            <a:rect l="0" t="0" r="0" b="0"/>
            <a:pathLst>
              <a:path w="120000" h="120000" extrusionOk="0">
                <a:moveTo>
                  <a:pt x="0" y="45835"/>
                </a:moveTo>
                <a:lnTo>
                  <a:pt x="45836" y="45836"/>
                </a:lnTo>
                <a:lnTo>
                  <a:pt x="60000" y="0"/>
                </a:lnTo>
                <a:lnTo>
                  <a:pt x="74163" y="45836"/>
                </a:lnTo>
                <a:lnTo>
                  <a:pt x="119999" y="45835"/>
                </a:lnTo>
                <a:lnTo>
                  <a:pt x="82917" y="74163"/>
                </a:lnTo>
                <a:lnTo>
                  <a:pt x="97081" y="119999"/>
                </a:lnTo>
                <a:lnTo>
                  <a:pt x="60000" y="91671"/>
                </a:lnTo>
                <a:lnTo>
                  <a:pt x="22918" y="119999"/>
                </a:lnTo>
                <a:lnTo>
                  <a:pt x="37082" y="74163"/>
                </a:lnTo>
                <a:lnTo>
                  <a:pt x="0" y="45835"/>
                </a:lnTo>
                <a:close/>
              </a:path>
            </a:pathLst>
          </a:custGeom>
          <a:no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58" name="Shape 258"/>
          <p:cNvSpPr txBox="1"/>
          <p:nvPr/>
        </p:nvSpPr>
        <p:spPr>
          <a:xfrm>
            <a:off x="379412" y="4171950"/>
            <a:ext cx="762000" cy="5238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1" i="0" u="none" strike="noStrike" cap="none">
                <a:solidFill>
                  <a:schemeClr val="dk1"/>
                </a:solidFill>
                <a:latin typeface="Calibri"/>
                <a:ea typeface="Calibri"/>
                <a:cs typeface="Calibri"/>
                <a:sym typeface="Calibri"/>
              </a:rPr>
              <a:t>Key Point</a:t>
            </a:r>
          </a:p>
        </p:txBody>
      </p:sp>
      <p:sp>
        <p:nvSpPr>
          <p:cNvPr id="259" name="Shape 259"/>
          <p:cNvSpPr txBox="1"/>
          <p:nvPr/>
        </p:nvSpPr>
        <p:spPr>
          <a:xfrm>
            <a:off x="1325562" y="228600"/>
            <a:ext cx="6251574" cy="584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3200" b="1" i="0" u="none" strike="noStrike" cap="none">
                <a:solidFill>
                  <a:schemeClr val="dk1"/>
                </a:solidFill>
                <a:latin typeface="Verdana"/>
                <a:ea typeface="Verdana"/>
                <a:cs typeface="Verdana"/>
                <a:sym typeface="Verdana"/>
              </a:rPr>
              <a:t>Life in the Middle Colonies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Shape 265"/>
          <p:cNvPicPr preferRelativeResize="0"/>
          <p:nvPr/>
        </p:nvPicPr>
        <p:blipFill rotWithShape="1">
          <a:blip r:embed="rId3">
            <a:alphaModFix/>
          </a:blip>
          <a:srcRect/>
          <a:stretch/>
        </p:blipFill>
        <p:spPr>
          <a:xfrm>
            <a:off x="71436" y="71436"/>
            <a:ext cx="8950324" cy="4113211"/>
          </a:xfrm>
          <a:prstGeom prst="rect">
            <a:avLst/>
          </a:prstGeom>
          <a:noFill/>
          <a:ln>
            <a:noFill/>
          </a:ln>
        </p:spPr>
      </p:pic>
      <p:pic>
        <p:nvPicPr>
          <p:cNvPr id="266" name="Shape 266" descr="C:\Users\mmagnani\AppData\Local\Microsoft\Windows\Temporary Internet Files\Content.IE5\DT3I0BAB\MC900151183[1].wmf"/>
          <p:cNvPicPr preferRelativeResize="0"/>
          <p:nvPr/>
        </p:nvPicPr>
        <p:blipFill rotWithShape="1">
          <a:blip r:embed="rId4">
            <a:alphaModFix/>
          </a:blip>
          <a:srcRect/>
          <a:stretch/>
        </p:blipFill>
        <p:spPr>
          <a:xfrm>
            <a:off x="5378450" y="2214561"/>
            <a:ext cx="860425" cy="857250"/>
          </a:xfrm>
          <a:prstGeom prst="rect">
            <a:avLst/>
          </a:prstGeom>
          <a:noFill/>
          <a:ln>
            <a:noFill/>
          </a:ln>
        </p:spPr>
      </p:pic>
      <p:sp>
        <p:nvSpPr>
          <p:cNvPr id="267" name="Shape 267"/>
          <p:cNvSpPr txBox="1"/>
          <p:nvPr/>
        </p:nvSpPr>
        <p:spPr>
          <a:xfrm>
            <a:off x="3929062" y="3000375"/>
            <a:ext cx="3143249" cy="10779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200" b="1" i="0" u="none" strike="noStrike" cap="none">
                <a:solidFill>
                  <a:schemeClr val="dk1"/>
                </a:solidFill>
                <a:latin typeface="Calibri"/>
                <a:ea typeface="Calibri"/>
                <a:cs typeface="Calibri"/>
                <a:sym typeface="Calibri"/>
              </a:rPr>
              <a:t>Great Wagon Road</a:t>
            </a:r>
          </a:p>
        </p:txBody>
      </p:sp>
      <p:pic>
        <p:nvPicPr>
          <p:cNvPr id="268" name="Shape 268" descr="New colonists had to move west, to the &quot;backcountry&quot; to find new land to farm.  They cleared the land an built log cabins."/>
          <p:cNvPicPr preferRelativeResize="0"/>
          <p:nvPr/>
        </p:nvPicPr>
        <p:blipFill rotWithShape="1">
          <a:blip r:embed="rId5">
            <a:alphaModFix/>
          </a:blip>
          <a:srcRect/>
          <a:stretch/>
        </p:blipFill>
        <p:spPr>
          <a:xfrm>
            <a:off x="71436" y="3897312"/>
            <a:ext cx="3786186" cy="2889249"/>
          </a:xfrm>
          <a:prstGeom prst="rect">
            <a:avLst/>
          </a:prstGeom>
          <a:noFill/>
          <a:ln>
            <a:noFill/>
          </a:ln>
        </p:spPr>
      </p:pic>
      <p:sp>
        <p:nvSpPr>
          <p:cNvPr id="269" name="Shape 269"/>
          <p:cNvSpPr txBox="1"/>
          <p:nvPr/>
        </p:nvSpPr>
        <p:spPr>
          <a:xfrm>
            <a:off x="4071937" y="4357687"/>
            <a:ext cx="4929187" cy="22463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000" b="0" i="0" u="none" strike="noStrike" cap="none" dirty="0">
                <a:solidFill>
                  <a:schemeClr val="dk1"/>
                </a:solidFill>
                <a:latin typeface="Calibri"/>
                <a:ea typeface="Calibri"/>
                <a:cs typeface="Calibri"/>
                <a:sym typeface="Calibri"/>
              </a:rPr>
              <a:t>New immigrants arrived in Philadelphia but couldn’t afford to live there so they moved west to build communities in an area known as the backcountry. As more settlers moved west towards the mountains, the Great Wagon Road developed and stretched into the Southern colonies.</a:t>
            </a:r>
          </a:p>
        </p:txBody>
      </p:sp>
      <p:sp>
        <p:nvSpPr>
          <p:cNvPr id="270" name="Shape 270"/>
          <p:cNvSpPr/>
          <p:nvPr/>
        </p:nvSpPr>
        <p:spPr>
          <a:xfrm rot="2520000">
            <a:off x="2151061" y="3559175"/>
            <a:ext cx="500061" cy="642937"/>
          </a:xfrm>
          <a:prstGeom prst="downArrow">
            <a:avLst>
              <a:gd name="adj1" fmla="val 13200"/>
              <a:gd name="adj2" fmla="val 50000"/>
            </a:avLst>
          </a:prstGeom>
          <a:solidFill>
            <a:srgbClr val="FF5050"/>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011" y="76200"/>
            <a:ext cx="7687566"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431794" y="4648200"/>
            <a:ext cx="4572000" cy="1754326"/>
          </a:xfrm>
          <a:prstGeom prst="rect">
            <a:avLst/>
          </a:prstGeom>
        </p:spPr>
        <p:txBody>
          <a:bodyPr>
            <a:spAutoFit/>
          </a:bodyPr>
          <a:lstStyle/>
          <a:p>
            <a:pPr lvl="0" fontAlgn="base">
              <a:spcBef>
                <a:spcPct val="0"/>
              </a:spcBef>
              <a:spcAft>
                <a:spcPct val="0"/>
              </a:spcAft>
            </a:pPr>
            <a:r>
              <a:rPr lang="en-US" sz="1800" b="1" u="sng" kern="1200" dirty="0">
                <a:solidFill>
                  <a:srgbClr val="FF0000"/>
                </a:solidFill>
                <a:latin typeface="Arial" charset="0"/>
                <a:ea typeface="+mn-ea"/>
                <a:cs typeface="Arial" charset="0"/>
              </a:rPr>
              <a:t>Do Now:</a:t>
            </a:r>
            <a:r>
              <a:rPr lang="en-US" sz="1800" b="1" kern="1200" dirty="0">
                <a:solidFill>
                  <a:srgbClr val="FF0000"/>
                </a:solidFill>
                <a:latin typeface="Arial" charset="0"/>
                <a:ea typeface="+mn-ea"/>
                <a:cs typeface="Arial" charset="0"/>
              </a:rPr>
              <a:t>  </a:t>
            </a:r>
            <a:r>
              <a:rPr lang="en-US" sz="1800" kern="1200" dirty="0">
                <a:solidFill>
                  <a:prstClr val="black"/>
                </a:solidFill>
                <a:latin typeface="Arial" charset="0"/>
                <a:ea typeface="+mn-ea"/>
                <a:cs typeface="Arial" charset="0"/>
              </a:rPr>
              <a:t>Look at the map and think about the location of the </a:t>
            </a:r>
            <a:r>
              <a:rPr lang="en-US" sz="1800" kern="1200" dirty="0" smtClean="0">
                <a:solidFill>
                  <a:prstClr val="black"/>
                </a:solidFill>
                <a:latin typeface="Arial" charset="0"/>
                <a:ea typeface="+mn-ea"/>
                <a:cs typeface="Arial" charset="0"/>
              </a:rPr>
              <a:t>Middle Colonies </a:t>
            </a:r>
            <a:r>
              <a:rPr lang="en-US" sz="1800" kern="1200" dirty="0">
                <a:solidFill>
                  <a:prstClr val="black"/>
                </a:solidFill>
                <a:latin typeface="Arial" charset="0"/>
                <a:ea typeface="+mn-ea"/>
                <a:cs typeface="Arial" charset="0"/>
              </a:rPr>
              <a:t>and what we’ve already learned about them.  </a:t>
            </a:r>
          </a:p>
          <a:p>
            <a:pPr lvl="0" fontAlgn="base">
              <a:spcBef>
                <a:spcPct val="0"/>
              </a:spcBef>
              <a:spcAft>
                <a:spcPct val="0"/>
              </a:spcAft>
            </a:pPr>
            <a:endParaRPr lang="en-US" sz="1800" kern="1200" dirty="0">
              <a:solidFill>
                <a:prstClr val="black"/>
              </a:solidFill>
              <a:latin typeface="Arial" charset="0"/>
              <a:ea typeface="+mn-ea"/>
              <a:cs typeface="Arial" charset="0"/>
            </a:endParaRPr>
          </a:p>
          <a:p>
            <a:pPr lvl="0" fontAlgn="base">
              <a:spcBef>
                <a:spcPct val="0"/>
              </a:spcBef>
              <a:spcAft>
                <a:spcPct val="0"/>
              </a:spcAft>
            </a:pPr>
            <a:r>
              <a:rPr lang="en-US" sz="1800" kern="1200" dirty="0">
                <a:solidFill>
                  <a:prstClr val="black"/>
                </a:solidFill>
                <a:latin typeface="Arial" charset="0"/>
                <a:ea typeface="+mn-ea"/>
                <a:cs typeface="Arial" charset="0"/>
              </a:rPr>
              <a:t>What do you think life will be like for the average colonist?</a:t>
            </a:r>
          </a:p>
        </p:txBody>
      </p:sp>
    </p:spTree>
    <p:extLst>
      <p:ext uri="{BB962C8B-B14F-4D97-AF65-F5344CB8AC3E}">
        <p14:creationId xmlns:p14="http://schemas.microsoft.com/office/powerpoint/2010/main" val="2535701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graphicFrame>
        <p:nvGraphicFramePr>
          <p:cNvPr id="275" name="Shape 275"/>
          <p:cNvGraphicFramePr/>
          <p:nvPr/>
        </p:nvGraphicFramePr>
        <p:xfrm>
          <a:off x="914400" y="404812"/>
          <a:ext cx="7315200" cy="5616525"/>
        </p:xfrm>
        <a:graphic>
          <a:graphicData uri="http://schemas.openxmlformats.org/drawingml/2006/table">
            <a:tbl>
              <a:tblPr>
                <a:noFill/>
                <a:tableStyleId>{D90DAEA5-1BF2-48F1-865C-1C2533A5FF0D}</a:tableStyleId>
              </a:tblPr>
              <a:tblGrid>
                <a:gridCol w="1787525"/>
                <a:gridCol w="5527675"/>
              </a:tblGrid>
              <a:tr h="855650">
                <a:tc gridSpan="2">
                  <a:txBody>
                    <a:bodyPr/>
                    <a:lstStyle/>
                    <a:p>
                      <a:pPr marL="0" marR="0" lvl="0" indent="0" algn="ctr" rtl="0">
                        <a:lnSpc>
                          <a:spcPct val="100000"/>
                        </a:lnSpc>
                        <a:spcBef>
                          <a:spcPts val="0"/>
                        </a:spcBef>
                        <a:spcAft>
                          <a:spcPts val="0"/>
                        </a:spcAft>
                        <a:buClr>
                          <a:schemeClr val="dk1"/>
                        </a:buClr>
                        <a:buSzPct val="25000"/>
                        <a:buFont typeface="Verdana"/>
                        <a:buNone/>
                      </a:pPr>
                      <a:r>
                        <a:rPr lang="en-US" sz="2200" b="1" i="0" u="none" strike="noStrike" cap="none">
                          <a:solidFill>
                            <a:schemeClr val="dk1"/>
                          </a:solidFill>
                          <a:latin typeface="Verdana"/>
                          <a:ea typeface="Verdana"/>
                          <a:cs typeface="Verdana"/>
                          <a:sym typeface="Verdana"/>
                        </a:rPr>
                        <a:t>Life in the Middle Colonies</a:t>
                      </a:r>
                    </a:p>
                  </a:txBody>
                  <a:tcPr marL="137150" marR="137150" marT="137150" marB="137150">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hMerge="1">
                  <a:txBody>
                    <a:bodyPr/>
                    <a:lstStyle/>
                    <a:p>
                      <a:endParaRPr lang="en-US"/>
                    </a:p>
                  </a:txBody>
                  <a:tcPr/>
                </a:tc>
              </a:tr>
              <a:tr h="1544625">
                <a:tc>
                  <a:txBody>
                    <a:bodyPr/>
                    <a:lstStyle/>
                    <a:p>
                      <a:pPr marL="0" marR="0" lvl="0" indent="0" algn="l" rtl="0">
                        <a:lnSpc>
                          <a:spcPct val="100000"/>
                        </a:lnSpc>
                        <a:spcBef>
                          <a:spcPts val="0"/>
                        </a:spcBef>
                        <a:spcAft>
                          <a:spcPts val="0"/>
                        </a:spcAft>
                        <a:buClr>
                          <a:schemeClr val="dk1"/>
                        </a:buClr>
                        <a:buSzPct val="25000"/>
                        <a:buFont typeface="Verdana"/>
                        <a:buNone/>
                      </a:pPr>
                      <a:r>
                        <a:rPr lang="en-US" sz="1800" b="1" i="0" u="none" strike="noStrike" cap="none">
                          <a:solidFill>
                            <a:schemeClr val="dk1"/>
                          </a:solidFill>
                          <a:latin typeface="Verdana"/>
                          <a:ea typeface="Verdana"/>
                          <a:cs typeface="Verdana"/>
                          <a:sym typeface="Verdana"/>
                        </a:rPr>
                        <a:t>Geography</a:t>
                      </a:r>
                    </a:p>
                  </a:txBody>
                  <a:tcPr marL="137150" marR="137150" marT="137150" marB="13715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800" u="none" strike="noStrike" cap="none">
                        <a:solidFill>
                          <a:schemeClr val="dk1"/>
                        </a:solidFill>
                        <a:latin typeface="Calibri"/>
                        <a:ea typeface="Calibri"/>
                        <a:cs typeface="Calibri"/>
                        <a:sym typeface="Calibri"/>
                      </a:endParaRPr>
                    </a:p>
                  </a:txBody>
                  <a:tcPr marL="137150" marR="137150" marT="137150" marB="13715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r>
              <a:tr h="1677975">
                <a:tc>
                  <a:txBody>
                    <a:bodyPr/>
                    <a:lstStyle/>
                    <a:p>
                      <a:pPr marL="0" marR="0" lvl="0" indent="0" algn="l" rtl="0">
                        <a:lnSpc>
                          <a:spcPct val="100000"/>
                        </a:lnSpc>
                        <a:spcBef>
                          <a:spcPts val="0"/>
                        </a:spcBef>
                        <a:spcAft>
                          <a:spcPts val="0"/>
                        </a:spcAft>
                        <a:buClr>
                          <a:schemeClr val="dk1"/>
                        </a:buClr>
                        <a:buSzPct val="25000"/>
                        <a:buFont typeface="Verdana"/>
                        <a:buNone/>
                      </a:pPr>
                      <a:r>
                        <a:rPr lang="en-US" sz="1800" b="1" i="0" u="none" strike="noStrike" cap="none">
                          <a:solidFill>
                            <a:schemeClr val="dk1"/>
                          </a:solidFill>
                          <a:latin typeface="Verdana"/>
                          <a:ea typeface="Verdana"/>
                          <a:cs typeface="Verdana"/>
                          <a:sym typeface="Verdana"/>
                        </a:rPr>
                        <a:t>People</a:t>
                      </a:r>
                    </a:p>
                  </a:txBody>
                  <a:tcPr marL="137150" marR="137150" marT="137150" marB="13715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800" u="none" strike="noStrike" cap="none">
                        <a:solidFill>
                          <a:schemeClr val="dk1"/>
                        </a:solidFill>
                        <a:latin typeface="Calibri"/>
                        <a:ea typeface="Calibri"/>
                        <a:cs typeface="Calibri"/>
                        <a:sym typeface="Calibri"/>
                      </a:endParaRPr>
                    </a:p>
                  </a:txBody>
                  <a:tcPr marL="137150" marR="137150" marT="137150" marB="13715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r>
              <a:tr h="1538275">
                <a:tc>
                  <a:txBody>
                    <a:bodyPr/>
                    <a:lstStyle/>
                    <a:p>
                      <a:pPr marL="0" marR="0" lvl="0" indent="0" algn="l" rtl="0">
                        <a:lnSpc>
                          <a:spcPct val="100000"/>
                        </a:lnSpc>
                        <a:spcBef>
                          <a:spcPts val="0"/>
                        </a:spcBef>
                        <a:spcAft>
                          <a:spcPts val="0"/>
                        </a:spcAft>
                        <a:buClr>
                          <a:schemeClr val="dk1"/>
                        </a:buClr>
                        <a:buSzPct val="25000"/>
                        <a:buFont typeface="Verdana"/>
                        <a:buNone/>
                      </a:pPr>
                      <a:r>
                        <a:rPr lang="en-US" sz="1800" b="1" i="0" u="none" strike="noStrike" cap="none">
                          <a:solidFill>
                            <a:schemeClr val="dk1"/>
                          </a:solidFill>
                          <a:latin typeface="Verdana"/>
                          <a:ea typeface="Verdana"/>
                          <a:cs typeface="Verdana"/>
                          <a:sym typeface="Verdana"/>
                        </a:rPr>
                        <a:t>Work</a:t>
                      </a:r>
                    </a:p>
                  </a:txBody>
                  <a:tcPr marL="137150" marR="137150" marT="137150" marB="13715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800" u="none" strike="noStrike" cap="none">
                        <a:solidFill>
                          <a:schemeClr val="dk1"/>
                        </a:solidFill>
                        <a:latin typeface="Calibri"/>
                        <a:ea typeface="Calibri"/>
                        <a:cs typeface="Calibri"/>
                        <a:sym typeface="Calibri"/>
                      </a:endParaRPr>
                    </a:p>
                  </a:txBody>
                  <a:tcPr marL="137150" marR="137150" marT="137150" marB="13715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chemeClr val="lt1"/>
                    </a:solidFill>
                  </a:tcPr>
                </a:tc>
              </a:tr>
            </a:tbl>
          </a:graphicData>
        </a:graphic>
      </p:graphicFrame>
      <p:sp>
        <p:nvSpPr>
          <p:cNvPr id="276" name="Shape 276"/>
          <p:cNvSpPr txBox="1"/>
          <p:nvPr/>
        </p:nvSpPr>
        <p:spPr>
          <a:xfrm>
            <a:off x="2700337" y="1219200"/>
            <a:ext cx="5453064" cy="1385888"/>
          </a:xfrm>
          <a:prstGeom prst="rect">
            <a:avLst/>
          </a:prstGeom>
          <a:noFill/>
          <a:ln>
            <a:noFill/>
          </a:ln>
        </p:spPr>
        <p:txBody>
          <a:bodyPr lIns="91425" tIns="45700" rIns="91425" bIns="45700" anchor="t" anchorCtr="0">
            <a:noAutofit/>
          </a:bodyPr>
          <a:lstStyle/>
          <a:p>
            <a:pPr marL="234950" marR="0" lvl="0" indent="-234950" algn="l" rtl="0">
              <a:lnSpc>
                <a:spcPct val="100000"/>
              </a:lnSpc>
              <a:spcBef>
                <a:spcPts val="0"/>
              </a:spcBef>
              <a:spcAft>
                <a:spcPts val="0"/>
              </a:spcAft>
              <a:buClr>
                <a:schemeClr val="dk1"/>
              </a:buClr>
              <a:buSzPct val="100000"/>
              <a:buFont typeface="Verdana"/>
              <a:buChar char="•"/>
            </a:pPr>
            <a:r>
              <a:rPr lang="en-US" sz="1800" b="0" i="0" u="none" strike="noStrike" cap="none" dirty="0">
                <a:solidFill>
                  <a:schemeClr val="dk1"/>
                </a:solidFill>
                <a:latin typeface="Verdana"/>
                <a:ea typeface="Verdana"/>
                <a:cs typeface="Verdana"/>
                <a:sym typeface="Verdana"/>
              </a:rPr>
              <a:t>The </a:t>
            </a:r>
            <a:r>
              <a:rPr lang="en-US" sz="1800" b="1" i="0" u="none" strike="noStrike" cap="none" dirty="0">
                <a:solidFill>
                  <a:schemeClr val="dk1"/>
                </a:solidFill>
                <a:latin typeface="Verdana"/>
                <a:ea typeface="Verdana"/>
                <a:cs typeface="Verdana"/>
                <a:sym typeface="Verdana"/>
              </a:rPr>
              <a:t>Hudson </a:t>
            </a:r>
            <a:r>
              <a:rPr lang="en-US" sz="1800" b="0" i="0" u="none" strike="noStrike" cap="none" dirty="0">
                <a:solidFill>
                  <a:schemeClr val="dk1"/>
                </a:solidFill>
                <a:latin typeface="Verdana"/>
                <a:ea typeface="Verdana"/>
                <a:cs typeface="Verdana"/>
                <a:sym typeface="Verdana"/>
              </a:rPr>
              <a:t>and</a:t>
            </a:r>
            <a:r>
              <a:rPr lang="en-US" sz="1800" b="1" i="0" u="none" strike="noStrike" cap="none" dirty="0">
                <a:solidFill>
                  <a:schemeClr val="dk1"/>
                </a:solidFill>
                <a:latin typeface="Verdana"/>
                <a:ea typeface="Verdana"/>
                <a:cs typeface="Verdana"/>
                <a:sym typeface="Verdana"/>
              </a:rPr>
              <a:t> Delaware rivers </a:t>
            </a:r>
            <a:r>
              <a:rPr lang="en-US" sz="1800" b="0" i="0" u="none" strike="noStrike" cap="none" dirty="0">
                <a:solidFill>
                  <a:schemeClr val="dk1"/>
                </a:solidFill>
                <a:latin typeface="Verdana"/>
                <a:ea typeface="Verdana"/>
                <a:cs typeface="Verdana"/>
                <a:sym typeface="Verdana"/>
              </a:rPr>
              <a:t>are important waterways in the region.</a:t>
            </a:r>
          </a:p>
          <a:p>
            <a:pPr marL="234950" marR="0" lvl="0" indent="-234950" algn="l" rtl="0">
              <a:lnSpc>
                <a:spcPct val="100000"/>
              </a:lnSpc>
              <a:spcBef>
                <a:spcPts val="1060"/>
              </a:spcBef>
              <a:spcAft>
                <a:spcPts val="0"/>
              </a:spcAft>
              <a:buClr>
                <a:schemeClr val="dk1"/>
              </a:buClr>
              <a:buSzPct val="100000"/>
              <a:buFont typeface="Verdana"/>
              <a:buChar char="•"/>
            </a:pPr>
            <a:r>
              <a:rPr lang="en-US" sz="1800" b="0" i="0" u="none" strike="noStrike" cap="none" dirty="0">
                <a:solidFill>
                  <a:schemeClr val="dk1"/>
                </a:solidFill>
                <a:latin typeface="Verdana"/>
                <a:ea typeface="Verdana"/>
                <a:cs typeface="Verdana"/>
                <a:sym typeface="Verdana"/>
              </a:rPr>
              <a:t>The soil is fertile and good for crops like wheat, grain, fruits, and vegetables</a:t>
            </a:r>
            <a:r>
              <a:rPr lang="en-US" sz="1800" b="0" i="0" u="none" strike="noStrike" cap="none" dirty="0" smtClean="0">
                <a:solidFill>
                  <a:schemeClr val="dk1"/>
                </a:solidFill>
                <a:latin typeface="Verdana"/>
                <a:ea typeface="Verdana"/>
                <a:cs typeface="Verdana"/>
                <a:sym typeface="Verdana"/>
              </a:rPr>
              <a:t>. Climate is mild, all 4 seasons</a:t>
            </a:r>
            <a:endParaRPr lang="en-US" sz="1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700"/>
              </a:spcBef>
              <a:spcAft>
                <a:spcPts val="0"/>
              </a:spcAft>
              <a:buNone/>
            </a:pPr>
            <a:endParaRPr sz="1800" b="0" i="0" u="none" strike="noStrike" cap="none" dirty="0">
              <a:solidFill>
                <a:schemeClr val="dk1"/>
              </a:solidFill>
              <a:latin typeface="Verdana"/>
              <a:ea typeface="Verdana"/>
              <a:cs typeface="Verdana"/>
              <a:sym typeface="Verdana"/>
            </a:endParaRPr>
          </a:p>
        </p:txBody>
      </p:sp>
      <p:sp>
        <p:nvSpPr>
          <p:cNvPr id="277" name="Shape 277"/>
          <p:cNvSpPr txBox="1"/>
          <p:nvPr/>
        </p:nvSpPr>
        <p:spPr>
          <a:xfrm>
            <a:off x="2700335" y="2872633"/>
            <a:ext cx="5453065" cy="1531939"/>
          </a:xfrm>
          <a:prstGeom prst="rect">
            <a:avLst/>
          </a:prstGeom>
          <a:noFill/>
          <a:ln>
            <a:noFill/>
          </a:ln>
        </p:spPr>
        <p:txBody>
          <a:bodyPr lIns="91425" tIns="45700" rIns="91425" bIns="45700" anchor="t" anchorCtr="0">
            <a:noAutofit/>
          </a:bodyPr>
          <a:lstStyle/>
          <a:p>
            <a:pPr marL="285750" marR="0" lvl="0" indent="-285750" algn="l" rtl="0">
              <a:lnSpc>
                <a:spcPct val="100000"/>
              </a:lnSpc>
              <a:spcBef>
                <a:spcPts val="0"/>
              </a:spcBef>
              <a:spcAft>
                <a:spcPts val="0"/>
              </a:spcAft>
              <a:buClr>
                <a:srgbClr val="FF0000"/>
              </a:buClr>
              <a:buSzPct val="100000"/>
              <a:buFont typeface="Arial"/>
              <a:buChar char="•"/>
            </a:pPr>
            <a:r>
              <a:rPr lang="en-US" sz="1700" b="1" i="0" u="none" strike="noStrike" cap="none" dirty="0">
                <a:solidFill>
                  <a:srgbClr val="FF0000"/>
                </a:solidFill>
                <a:latin typeface="Verdana"/>
                <a:ea typeface="Verdana"/>
                <a:cs typeface="Verdana"/>
                <a:sym typeface="Verdana"/>
              </a:rPr>
              <a:t>diverse</a:t>
            </a:r>
            <a:r>
              <a:rPr lang="en-US" sz="1700" b="1" i="0" u="none" strike="noStrike" cap="none" dirty="0">
                <a:solidFill>
                  <a:schemeClr val="dk1"/>
                </a:solidFill>
                <a:latin typeface="Verdana"/>
                <a:ea typeface="Verdana"/>
                <a:cs typeface="Verdana"/>
                <a:sym typeface="Verdana"/>
              </a:rPr>
              <a:t> </a:t>
            </a:r>
            <a:r>
              <a:rPr lang="en-US" sz="1700" b="0" i="0" u="none" strike="noStrike" cap="none" dirty="0">
                <a:solidFill>
                  <a:schemeClr val="dk1"/>
                </a:solidFill>
                <a:latin typeface="Verdana"/>
                <a:ea typeface="Verdana"/>
                <a:cs typeface="Verdana"/>
                <a:sym typeface="Verdana"/>
              </a:rPr>
              <a:t>European population (German, Irish, Dutch, English, Scottish, Swedish, etc</a:t>
            </a:r>
            <a:r>
              <a:rPr lang="en-US" sz="1700" b="0" i="0" u="none" strike="noStrike" cap="none" dirty="0" smtClean="0">
                <a:solidFill>
                  <a:schemeClr val="dk1"/>
                </a:solidFill>
                <a:latin typeface="Verdana"/>
                <a:ea typeface="Verdana"/>
                <a:cs typeface="Verdana"/>
                <a:sym typeface="Verdana"/>
              </a:rPr>
              <a:t>.) Religious tolerance</a:t>
            </a:r>
            <a:endParaRPr lang="en-US" sz="1700" b="0" i="0" u="none" strike="noStrike" cap="none" dirty="0">
              <a:solidFill>
                <a:schemeClr val="dk1"/>
              </a:solidFill>
              <a:latin typeface="Verdana"/>
              <a:ea typeface="Verdana"/>
              <a:cs typeface="Verdana"/>
              <a:sym typeface="Verdana"/>
            </a:endParaRPr>
          </a:p>
          <a:p>
            <a:pPr marL="285750" marR="0" lvl="0" indent="-285750" algn="l" rtl="0">
              <a:lnSpc>
                <a:spcPct val="100000"/>
              </a:lnSpc>
              <a:spcBef>
                <a:spcPts val="0"/>
              </a:spcBef>
              <a:spcAft>
                <a:spcPts val="0"/>
              </a:spcAft>
              <a:buClr>
                <a:schemeClr val="dk1"/>
              </a:buClr>
              <a:buSzPct val="100000"/>
              <a:buFont typeface="Arial"/>
              <a:buChar char="•"/>
            </a:pPr>
            <a:r>
              <a:rPr lang="en-US" sz="1700" b="0" i="0" u="none" strike="noStrike" cap="none" dirty="0" smtClean="0">
                <a:solidFill>
                  <a:schemeClr val="dk1"/>
                </a:solidFill>
                <a:latin typeface="Verdana"/>
                <a:ea typeface="Verdana"/>
                <a:cs typeface="Verdana"/>
                <a:sym typeface="Verdana"/>
              </a:rPr>
              <a:t>many </a:t>
            </a:r>
            <a:r>
              <a:rPr lang="en-US" sz="1700" b="0" i="0" u="none" strike="noStrike" cap="none" dirty="0">
                <a:solidFill>
                  <a:schemeClr val="dk1"/>
                </a:solidFill>
                <a:latin typeface="Verdana"/>
                <a:ea typeface="Verdana"/>
                <a:cs typeface="Verdana"/>
                <a:sym typeface="Verdana"/>
              </a:rPr>
              <a:t>immigrant groups head west towards the mountains, an area called the </a:t>
            </a:r>
            <a:r>
              <a:rPr lang="en-US" sz="1700" b="1" i="0" u="none" strike="noStrike" cap="none" dirty="0">
                <a:solidFill>
                  <a:srgbClr val="FF0000"/>
                </a:solidFill>
                <a:latin typeface="Verdana"/>
                <a:ea typeface="Verdana"/>
                <a:cs typeface="Verdana"/>
                <a:sym typeface="Verdana"/>
              </a:rPr>
              <a:t>backcountry (Great Wagon Road)</a:t>
            </a:r>
          </a:p>
          <a:p>
            <a:pPr marL="0" marR="0" lvl="0" indent="0" algn="l" rtl="0">
              <a:lnSpc>
                <a:spcPct val="100000"/>
              </a:lnSpc>
              <a:spcBef>
                <a:spcPts val="0"/>
              </a:spcBef>
              <a:spcAft>
                <a:spcPts val="0"/>
              </a:spcAft>
              <a:buNone/>
            </a:pPr>
            <a:endParaRPr sz="1700" b="0" i="0" u="none" strike="noStrike" cap="none" dirty="0">
              <a:solidFill>
                <a:srgbClr val="FF0000"/>
              </a:solidFill>
              <a:latin typeface="Verdana"/>
              <a:ea typeface="Verdana"/>
              <a:cs typeface="Verdana"/>
              <a:sym typeface="Verdana"/>
            </a:endParaRPr>
          </a:p>
        </p:txBody>
      </p:sp>
      <p:sp>
        <p:nvSpPr>
          <p:cNvPr id="278" name="Shape 278"/>
          <p:cNvSpPr txBox="1"/>
          <p:nvPr/>
        </p:nvSpPr>
        <p:spPr>
          <a:xfrm>
            <a:off x="2700336" y="4605337"/>
            <a:ext cx="5543549" cy="1200150"/>
          </a:xfrm>
          <a:prstGeom prst="rect">
            <a:avLst/>
          </a:prstGeom>
          <a:noFill/>
          <a:ln>
            <a:noFill/>
          </a:ln>
        </p:spPr>
        <p:txBody>
          <a:bodyPr lIns="91425" tIns="45700" rIns="91425" bIns="45700" anchor="t" anchorCtr="0">
            <a:noAutofit/>
          </a:bodyPr>
          <a:lstStyle/>
          <a:p>
            <a:pPr marL="285750" marR="0" lvl="0" indent="-285750" algn="l" rtl="0">
              <a:lnSpc>
                <a:spcPct val="100000"/>
              </a:lnSpc>
              <a:spcBef>
                <a:spcPts val="0"/>
              </a:spcBef>
              <a:spcAft>
                <a:spcPts val="0"/>
              </a:spcAft>
              <a:buClr>
                <a:schemeClr val="dk1"/>
              </a:buClr>
              <a:buSzPct val="100000"/>
              <a:buFont typeface="Arial"/>
              <a:buChar char="•"/>
            </a:pPr>
            <a:r>
              <a:rPr lang="en-US" sz="1800" b="0" i="0" u="none" strike="noStrike" cap="none" dirty="0">
                <a:solidFill>
                  <a:schemeClr val="dk1"/>
                </a:solidFill>
                <a:latin typeface="Verdana"/>
                <a:ea typeface="Verdana"/>
                <a:cs typeface="Verdana"/>
                <a:sym typeface="Verdana"/>
              </a:rPr>
              <a:t>skilled craftsmen helped produce many </a:t>
            </a:r>
            <a:r>
              <a:rPr lang="en-US" sz="1800" b="1" i="0" u="none" strike="noStrike" cap="none" dirty="0">
                <a:solidFill>
                  <a:srgbClr val="FF0000"/>
                </a:solidFill>
                <a:latin typeface="Verdana"/>
                <a:ea typeface="Verdana"/>
                <a:cs typeface="Verdana"/>
                <a:sym typeface="Verdana"/>
              </a:rPr>
              <a:t>manufactured goods</a:t>
            </a:r>
          </a:p>
          <a:p>
            <a:pPr marL="285750" marR="0" lvl="0" indent="-285750" algn="l" rtl="0">
              <a:lnSpc>
                <a:spcPct val="100000"/>
              </a:lnSpc>
              <a:spcBef>
                <a:spcPts val="0"/>
              </a:spcBef>
              <a:spcAft>
                <a:spcPts val="0"/>
              </a:spcAft>
              <a:buClr>
                <a:schemeClr val="dk1"/>
              </a:buClr>
              <a:buSzPct val="100000"/>
              <a:buFont typeface="Arial"/>
              <a:buChar char="•"/>
            </a:pPr>
            <a:r>
              <a:rPr lang="en-US" sz="1800" b="0" i="0" u="none" strike="noStrike" cap="none" dirty="0">
                <a:solidFill>
                  <a:schemeClr val="dk1"/>
                </a:solidFill>
                <a:latin typeface="Verdana"/>
                <a:ea typeface="Verdana"/>
                <a:cs typeface="Verdana"/>
                <a:sym typeface="Verdana"/>
              </a:rPr>
              <a:t>wheat and grains </a:t>
            </a:r>
            <a:r>
              <a:rPr lang="en-US" sz="1800" b="1" i="0" u="none" strike="noStrike" cap="none" dirty="0">
                <a:solidFill>
                  <a:schemeClr val="dk1"/>
                </a:solidFill>
                <a:latin typeface="Verdana"/>
                <a:ea typeface="Verdana"/>
                <a:cs typeface="Verdana"/>
                <a:sym typeface="Verdana"/>
              </a:rPr>
              <a:t>= </a:t>
            </a:r>
            <a:r>
              <a:rPr lang="en-US" sz="1800" b="1" i="0" u="none" strike="noStrike" cap="none" dirty="0">
                <a:solidFill>
                  <a:srgbClr val="FF0000"/>
                </a:solidFill>
                <a:latin typeface="Verdana"/>
                <a:ea typeface="Verdana"/>
                <a:cs typeface="Verdana"/>
                <a:sym typeface="Verdana"/>
              </a:rPr>
              <a:t>cash crops</a:t>
            </a:r>
          </a:p>
          <a:p>
            <a:pPr marL="285750" marR="0" lvl="0" indent="-285750" algn="l" rtl="0">
              <a:lnSpc>
                <a:spcPct val="100000"/>
              </a:lnSpc>
              <a:spcBef>
                <a:spcPts val="0"/>
              </a:spcBef>
              <a:spcAft>
                <a:spcPts val="0"/>
              </a:spcAft>
              <a:buClr>
                <a:schemeClr val="dk1"/>
              </a:buClr>
              <a:buSzPct val="100000"/>
              <a:buFont typeface="Arial"/>
              <a:buChar char="•"/>
            </a:pPr>
            <a:r>
              <a:rPr lang="en-US" sz="1800" b="0" i="0" u="none" strike="noStrike" cap="none" dirty="0">
                <a:solidFill>
                  <a:schemeClr val="dk1"/>
                </a:solidFill>
                <a:latin typeface="Verdana"/>
                <a:ea typeface="Verdana"/>
                <a:cs typeface="Verdana"/>
                <a:sym typeface="Verdana"/>
              </a:rPr>
              <a:t>known as the </a:t>
            </a:r>
            <a:r>
              <a:rPr lang="en-US" sz="1800" b="1" i="0" u="none" strike="noStrike" cap="none" dirty="0">
                <a:solidFill>
                  <a:srgbClr val="FF0000"/>
                </a:solidFill>
                <a:latin typeface="Verdana"/>
                <a:ea typeface="Verdana"/>
                <a:cs typeface="Verdana"/>
                <a:sym typeface="Verdana"/>
              </a:rPr>
              <a:t>“Breadbasket colonies”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p:nvPr/>
        </p:nvSpPr>
        <p:spPr>
          <a:xfrm>
            <a:off x="554037" y="298450"/>
            <a:ext cx="388620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2400" b="1" i="0" u="sng" strike="noStrike" cap="none">
                <a:solidFill>
                  <a:schemeClr val="dk1"/>
                </a:solidFill>
                <a:latin typeface="Verdana"/>
                <a:ea typeface="Verdana"/>
                <a:cs typeface="Verdana"/>
                <a:sym typeface="Verdana"/>
              </a:rPr>
              <a:t>Terms and People</a:t>
            </a:r>
          </a:p>
        </p:txBody>
      </p:sp>
      <p:sp>
        <p:nvSpPr>
          <p:cNvPr id="284" name="Shape 284"/>
          <p:cNvSpPr txBox="1"/>
          <p:nvPr/>
        </p:nvSpPr>
        <p:spPr>
          <a:xfrm>
            <a:off x="914400" y="908050"/>
            <a:ext cx="7315200" cy="5510211"/>
          </a:xfrm>
          <a:prstGeom prst="rect">
            <a:avLst/>
          </a:prstGeom>
          <a:noFill/>
          <a:ln>
            <a:noFill/>
          </a:ln>
        </p:spPr>
        <p:txBody>
          <a:bodyPr lIns="91425" tIns="45700" rIns="91425" bIns="45700" anchor="t" anchorCtr="0">
            <a:noAutofit/>
          </a:bodyPr>
          <a:lstStyle/>
          <a:p>
            <a:pPr marL="228600" marR="0" lvl="0" indent="-228600" algn="l" rtl="0">
              <a:lnSpc>
                <a:spcPct val="100000"/>
              </a:lnSpc>
              <a:spcBef>
                <a:spcPts val="0"/>
              </a:spcBef>
              <a:spcAft>
                <a:spcPts val="0"/>
              </a:spcAft>
              <a:buClr>
                <a:srgbClr val="FF0000"/>
              </a:buClr>
              <a:buSzPct val="100000"/>
              <a:buFont typeface="Verdana"/>
              <a:buChar char="•"/>
            </a:pPr>
            <a:r>
              <a:rPr lang="en-US" sz="2200" b="1" i="0" u="none" strike="noStrike" cap="none" dirty="0">
                <a:solidFill>
                  <a:srgbClr val="FF0000"/>
                </a:solidFill>
                <a:latin typeface="Verdana"/>
                <a:ea typeface="Verdana"/>
                <a:cs typeface="Verdana"/>
                <a:sym typeface="Verdana"/>
              </a:rPr>
              <a:t>proprietary colony</a:t>
            </a:r>
            <a:r>
              <a:rPr lang="en-US" sz="2200" b="0" i="0" u="none" strike="noStrike" cap="none" dirty="0">
                <a:solidFill>
                  <a:schemeClr val="dk1"/>
                </a:solidFill>
                <a:latin typeface="Verdana"/>
                <a:ea typeface="Verdana"/>
                <a:cs typeface="Verdana"/>
                <a:sym typeface="Verdana"/>
              </a:rPr>
              <a:t> – a colony created by a grant of land from a monarch to an individual or family</a:t>
            </a:r>
          </a:p>
          <a:p>
            <a:pPr marL="228600" marR="0" lvl="0" indent="-228600" algn="l" rtl="0">
              <a:lnSpc>
                <a:spcPct val="100000"/>
              </a:lnSpc>
              <a:spcBef>
                <a:spcPts val="1320"/>
              </a:spcBef>
              <a:spcAft>
                <a:spcPts val="0"/>
              </a:spcAft>
              <a:buClr>
                <a:srgbClr val="FF0000"/>
              </a:buClr>
              <a:buSzPct val="100000"/>
              <a:buFont typeface="Verdana"/>
              <a:buChar char="•"/>
            </a:pPr>
            <a:r>
              <a:rPr lang="en-US" sz="2200" b="1" i="0" u="none" strike="noStrike" cap="none" dirty="0">
                <a:solidFill>
                  <a:srgbClr val="FF0000"/>
                </a:solidFill>
                <a:latin typeface="Verdana"/>
                <a:ea typeface="Verdana"/>
                <a:cs typeface="Verdana"/>
                <a:sym typeface="Verdana"/>
              </a:rPr>
              <a:t>royal colony</a:t>
            </a:r>
            <a:r>
              <a:rPr lang="en-US" sz="2200" b="0" i="0" u="none" strike="noStrike" cap="none" dirty="0">
                <a:solidFill>
                  <a:schemeClr val="dk1"/>
                </a:solidFill>
                <a:latin typeface="Verdana"/>
                <a:ea typeface="Verdana"/>
                <a:cs typeface="Verdana"/>
                <a:sym typeface="Verdana"/>
              </a:rPr>
              <a:t> – a colony controlled directly by the English king</a:t>
            </a:r>
          </a:p>
          <a:p>
            <a:pPr marL="228600" marR="0" lvl="0" indent="-228600" algn="l" rtl="0">
              <a:lnSpc>
                <a:spcPct val="100000"/>
              </a:lnSpc>
              <a:spcBef>
                <a:spcPts val="1320"/>
              </a:spcBef>
              <a:spcAft>
                <a:spcPts val="0"/>
              </a:spcAft>
              <a:buClr>
                <a:srgbClr val="FF0000"/>
              </a:buClr>
              <a:buSzPct val="100000"/>
              <a:buFont typeface="Verdana"/>
              <a:buChar char="•"/>
            </a:pPr>
            <a:r>
              <a:rPr lang="en-US" sz="2200" b="1" i="0" u="none" strike="noStrike" cap="none" dirty="0">
                <a:solidFill>
                  <a:srgbClr val="FF0000"/>
                </a:solidFill>
                <a:latin typeface="Verdana"/>
                <a:ea typeface="Verdana"/>
                <a:cs typeface="Verdana"/>
                <a:sym typeface="Verdana"/>
              </a:rPr>
              <a:t>Peter Minuit </a:t>
            </a:r>
            <a:r>
              <a:rPr lang="en-US" sz="2200" b="0" i="0" u="none" strike="noStrike" cap="none" dirty="0">
                <a:solidFill>
                  <a:schemeClr val="dk1"/>
                </a:solidFill>
                <a:latin typeface="Verdana"/>
                <a:ea typeface="Verdana"/>
                <a:cs typeface="Verdana"/>
                <a:sym typeface="Verdana"/>
              </a:rPr>
              <a:t>– bough Manhattan island for the Dutch</a:t>
            </a:r>
          </a:p>
          <a:p>
            <a:pPr marL="228600" marR="0" lvl="0" indent="-228600" algn="l" rtl="0">
              <a:lnSpc>
                <a:spcPct val="100000"/>
              </a:lnSpc>
              <a:spcBef>
                <a:spcPts val="1320"/>
              </a:spcBef>
              <a:spcAft>
                <a:spcPts val="0"/>
              </a:spcAft>
              <a:buClr>
                <a:srgbClr val="FF0000"/>
              </a:buClr>
              <a:buSzPct val="100000"/>
              <a:buFont typeface="Verdana"/>
              <a:buChar char="•"/>
            </a:pPr>
            <a:r>
              <a:rPr lang="en-US" sz="2200" b="1" i="0" u="none" strike="noStrike" cap="none" dirty="0">
                <a:solidFill>
                  <a:srgbClr val="FF0000"/>
                </a:solidFill>
                <a:latin typeface="Verdana"/>
                <a:ea typeface="Verdana"/>
                <a:cs typeface="Verdana"/>
                <a:sym typeface="Verdana"/>
              </a:rPr>
              <a:t>Peter Stuyvesant</a:t>
            </a:r>
            <a:r>
              <a:rPr lang="en-US" sz="2200" b="0" i="0" u="none" strike="noStrike" cap="none" dirty="0">
                <a:solidFill>
                  <a:schemeClr val="dk1"/>
                </a:solidFill>
                <a:latin typeface="Verdana"/>
                <a:ea typeface="Verdana"/>
                <a:cs typeface="Verdana"/>
                <a:sym typeface="Verdana"/>
              </a:rPr>
              <a:t> – governor of the Dutch colony of New Netherland</a:t>
            </a:r>
          </a:p>
          <a:p>
            <a:pPr marL="228600" marR="0" lvl="0" indent="-228600" algn="l" rtl="0">
              <a:lnSpc>
                <a:spcPct val="100000"/>
              </a:lnSpc>
              <a:spcBef>
                <a:spcPts val="1320"/>
              </a:spcBef>
              <a:spcAft>
                <a:spcPts val="0"/>
              </a:spcAft>
              <a:buClr>
                <a:srgbClr val="FF0000"/>
              </a:buClr>
              <a:buSzPct val="100000"/>
              <a:buFont typeface="Verdana"/>
              <a:buChar char="•"/>
            </a:pPr>
            <a:r>
              <a:rPr lang="en-US" sz="2200" b="1" i="0" u="none" strike="noStrike" cap="none" dirty="0">
                <a:solidFill>
                  <a:srgbClr val="FF0000"/>
                </a:solidFill>
                <a:latin typeface="Verdana"/>
                <a:ea typeface="Verdana"/>
                <a:cs typeface="Verdana"/>
                <a:sym typeface="Verdana"/>
              </a:rPr>
              <a:t>William Penn</a:t>
            </a:r>
            <a:r>
              <a:rPr lang="en-US" sz="2200" b="1" i="0" u="none" strike="noStrike" cap="none" dirty="0">
                <a:solidFill>
                  <a:schemeClr val="dk1"/>
                </a:solidFill>
                <a:latin typeface="Verdana"/>
                <a:ea typeface="Verdana"/>
                <a:cs typeface="Verdana"/>
                <a:sym typeface="Verdana"/>
              </a:rPr>
              <a:t> </a:t>
            </a:r>
            <a:r>
              <a:rPr lang="en-US" sz="2200" b="0" i="0" u="none" strike="noStrike" cap="none" dirty="0">
                <a:solidFill>
                  <a:schemeClr val="dk1"/>
                </a:solidFill>
                <a:latin typeface="Verdana"/>
                <a:ea typeface="Verdana"/>
                <a:cs typeface="Verdana"/>
                <a:sym typeface="Verdana"/>
              </a:rPr>
              <a:t>– a Quaker leader who established the Pennsylvania colony and its capital, Philadelphia</a:t>
            </a:r>
          </a:p>
          <a:p>
            <a:pPr marL="0" marR="0" lvl="0" indent="0" algn="l" rtl="0">
              <a:lnSpc>
                <a:spcPct val="100000"/>
              </a:lnSpc>
              <a:spcBef>
                <a:spcPts val="220"/>
              </a:spcBef>
              <a:spcAft>
                <a:spcPts val="0"/>
              </a:spcAft>
              <a:buNone/>
            </a:pPr>
            <a:endParaRPr sz="2200" b="0" i="0" u="none" strike="noStrike" cap="none" dirty="0">
              <a:solidFill>
                <a:schemeClr val="dk1"/>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p:nvPr/>
        </p:nvSpPr>
        <p:spPr>
          <a:xfrm>
            <a:off x="539750" y="1230312"/>
            <a:ext cx="5386387"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2400" b="1" i="0" u="sng" strike="noStrike" cap="none">
                <a:solidFill>
                  <a:schemeClr val="dk1"/>
                </a:solidFill>
                <a:latin typeface="Verdana"/>
                <a:ea typeface="Verdana"/>
                <a:cs typeface="Verdana"/>
                <a:sym typeface="Verdana"/>
              </a:rPr>
              <a:t>Terms and People (continued)</a:t>
            </a:r>
          </a:p>
        </p:txBody>
      </p:sp>
      <p:sp>
        <p:nvSpPr>
          <p:cNvPr id="290" name="Shape 290"/>
          <p:cNvSpPr txBox="1"/>
          <p:nvPr/>
        </p:nvSpPr>
        <p:spPr>
          <a:xfrm>
            <a:off x="914400" y="1916111"/>
            <a:ext cx="7315200" cy="3749674"/>
          </a:xfrm>
          <a:prstGeom prst="rect">
            <a:avLst/>
          </a:prstGeom>
          <a:noFill/>
          <a:ln>
            <a:noFill/>
          </a:ln>
        </p:spPr>
        <p:txBody>
          <a:bodyPr lIns="91425" tIns="45700" rIns="91425" bIns="45700" anchor="t" anchorCtr="0">
            <a:noAutofit/>
          </a:bodyPr>
          <a:lstStyle/>
          <a:p>
            <a:pPr marL="228600" marR="0" lvl="0" indent="-228600" algn="l" rtl="0">
              <a:lnSpc>
                <a:spcPct val="100000"/>
              </a:lnSpc>
              <a:spcBef>
                <a:spcPts val="0"/>
              </a:spcBef>
              <a:spcAft>
                <a:spcPts val="0"/>
              </a:spcAft>
              <a:buClr>
                <a:srgbClr val="FF0000"/>
              </a:buClr>
              <a:buSzPct val="100000"/>
              <a:buFont typeface="Verdana"/>
              <a:buChar char="•"/>
            </a:pPr>
            <a:r>
              <a:rPr lang="en-US" sz="2200" b="1" i="0" u="none" strike="noStrike" cap="none">
                <a:solidFill>
                  <a:srgbClr val="FF0000"/>
                </a:solidFill>
                <a:latin typeface="Verdana"/>
                <a:ea typeface="Verdana"/>
                <a:cs typeface="Verdana"/>
                <a:sym typeface="Verdana"/>
              </a:rPr>
              <a:t>diverse </a:t>
            </a:r>
            <a:r>
              <a:rPr lang="en-US" sz="2200" b="0" i="0" u="none" strike="noStrike" cap="none">
                <a:solidFill>
                  <a:schemeClr val="dk1"/>
                </a:solidFill>
                <a:latin typeface="Verdana"/>
                <a:ea typeface="Verdana"/>
                <a:cs typeface="Verdana"/>
                <a:sym typeface="Verdana"/>
              </a:rPr>
              <a:t>– mixed ethnicity; many types of ethnic groups</a:t>
            </a:r>
          </a:p>
          <a:p>
            <a:pPr marL="228600" marR="0" lvl="0" indent="-228600" algn="l" rtl="0">
              <a:lnSpc>
                <a:spcPct val="100000"/>
              </a:lnSpc>
              <a:spcBef>
                <a:spcPts val="1320"/>
              </a:spcBef>
              <a:spcAft>
                <a:spcPts val="0"/>
              </a:spcAft>
              <a:buClr>
                <a:srgbClr val="FF0000"/>
              </a:buClr>
              <a:buSzPct val="100000"/>
              <a:buFont typeface="Verdana"/>
              <a:buChar char="•"/>
            </a:pPr>
            <a:r>
              <a:rPr lang="en-US" sz="2200" b="1" i="0" u="none" strike="noStrike" cap="none">
                <a:solidFill>
                  <a:srgbClr val="FF0000"/>
                </a:solidFill>
                <a:latin typeface="Verdana"/>
                <a:ea typeface="Verdana"/>
                <a:cs typeface="Verdana"/>
                <a:sym typeface="Verdana"/>
              </a:rPr>
              <a:t>manufactured goods</a:t>
            </a:r>
            <a:r>
              <a:rPr lang="en-US" sz="2200" b="0" i="0" u="none" strike="noStrike" cap="none">
                <a:solidFill>
                  <a:schemeClr val="dk1"/>
                </a:solidFill>
                <a:latin typeface="Verdana"/>
                <a:ea typeface="Verdana"/>
                <a:cs typeface="Verdana"/>
                <a:sym typeface="Verdana"/>
              </a:rPr>
              <a:t> – goods made by hand like guns, furniture, iron, flour, etc.</a:t>
            </a:r>
          </a:p>
          <a:p>
            <a:pPr marL="228600" marR="0" lvl="0" indent="-228600" algn="l" rtl="0">
              <a:lnSpc>
                <a:spcPct val="100000"/>
              </a:lnSpc>
              <a:spcBef>
                <a:spcPts val="1320"/>
              </a:spcBef>
              <a:spcAft>
                <a:spcPts val="0"/>
              </a:spcAft>
              <a:buClr>
                <a:srgbClr val="FF0000"/>
              </a:buClr>
              <a:buSzPct val="100000"/>
              <a:buFont typeface="Verdana"/>
              <a:buChar char="•"/>
            </a:pPr>
            <a:r>
              <a:rPr lang="en-US" sz="2200" b="1" i="0" u="none" strike="noStrike" cap="none">
                <a:solidFill>
                  <a:srgbClr val="FF0000"/>
                </a:solidFill>
                <a:latin typeface="Verdana"/>
                <a:ea typeface="Verdana"/>
                <a:cs typeface="Verdana"/>
                <a:sym typeface="Verdana"/>
              </a:rPr>
              <a:t>backcountry</a:t>
            </a:r>
            <a:r>
              <a:rPr lang="en-US" sz="2200" b="0" i="0" u="none" strike="noStrike" cap="none">
                <a:solidFill>
                  <a:schemeClr val="dk1"/>
                </a:solidFill>
                <a:latin typeface="Verdana"/>
                <a:ea typeface="Verdana"/>
                <a:cs typeface="Verdana"/>
                <a:sym typeface="Verdana"/>
              </a:rPr>
              <a:t> – a western frontier region extending through several colonies, from Pennsylvania to Georgia</a:t>
            </a:r>
          </a:p>
          <a:p>
            <a:pPr marL="228600" marR="0" lvl="0" indent="-228600" algn="l" rtl="0">
              <a:lnSpc>
                <a:spcPct val="100000"/>
              </a:lnSpc>
              <a:spcBef>
                <a:spcPts val="1320"/>
              </a:spcBef>
              <a:spcAft>
                <a:spcPts val="220"/>
              </a:spcAft>
              <a:buClr>
                <a:srgbClr val="FF0000"/>
              </a:buClr>
              <a:buSzPct val="100000"/>
              <a:buFont typeface="Verdana"/>
              <a:buChar char="•"/>
            </a:pPr>
            <a:r>
              <a:rPr lang="en-US" sz="2200" b="1" i="0" u="none" strike="noStrike" cap="none">
                <a:solidFill>
                  <a:srgbClr val="FF0000"/>
                </a:solidFill>
                <a:latin typeface="Verdana"/>
                <a:ea typeface="Verdana"/>
                <a:cs typeface="Verdana"/>
                <a:sym typeface="Verdana"/>
              </a:rPr>
              <a:t>cash crop</a:t>
            </a:r>
            <a:r>
              <a:rPr lang="en-US" sz="2200" b="1" i="0" u="none" strike="noStrike" cap="none">
                <a:solidFill>
                  <a:schemeClr val="dk1"/>
                </a:solidFill>
                <a:latin typeface="Verdana"/>
                <a:ea typeface="Verdana"/>
                <a:cs typeface="Verdana"/>
                <a:sym typeface="Verdana"/>
              </a:rPr>
              <a:t> </a:t>
            </a:r>
            <a:r>
              <a:rPr lang="en-US" sz="2200" b="0" i="0" u="none" strike="noStrike" cap="none">
                <a:solidFill>
                  <a:schemeClr val="dk1"/>
                </a:solidFill>
                <a:latin typeface="Verdana"/>
                <a:ea typeface="Verdana"/>
                <a:cs typeface="Verdana"/>
                <a:sym typeface="Verdana"/>
              </a:rPr>
              <a:t>-  crops native to a specific area and grown for profit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p:nvPr/>
        </p:nvSpPr>
        <p:spPr>
          <a:xfrm>
            <a:off x="1476375" y="381000"/>
            <a:ext cx="6858000" cy="8223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2400" b="1" i="0" u="none" strike="noStrike" cap="none">
                <a:solidFill>
                  <a:schemeClr val="dk1"/>
                </a:solidFill>
                <a:latin typeface="Verdana"/>
                <a:ea typeface="Verdana"/>
                <a:cs typeface="Verdana"/>
                <a:sym typeface="Verdana"/>
              </a:rPr>
              <a:t>How did the diverse Middle Colonies develop and thrive?</a:t>
            </a:r>
          </a:p>
        </p:txBody>
      </p:sp>
      <p:sp>
        <p:nvSpPr>
          <p:cNvPr id="103" name="Shape 103"/>
          <p:cNvSpPr txBox="1"/>
          <p:nvPr/>
        </p:nvSpPr>
        <p:spPr>
          <a:xfrm>
            <a:off x="838200" y="1676400"/>
            <a:ext cx="7848599" cy="11080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2200" b="0" i="0" u="none" strike="noStrike" cap="none">
                <a:solidFill>
                  <a:schemeClr val="dk1"/>
                </a:solidFill>
                <a:latin typeface="Verdana"/>
                <a:ea typeface="Verdana"/>
                <a:cs typeface="Verdana"/>
                <a:sym typeface="Verdana"/>
              </a:rPr>
              <a:t>Like New England, colonists settled in the Middle Colonies for _________________ or to profit from _______________. </a:t>
            </a:r>
          </a:p>
        </p:txBody>
      </p:sp>
      <p:sp>
        <p:nvSpPr>
          <p:cNvPr id="104" name="Shape 104"/>
          <p:cNvSpPr/>
          <p:nvPr/>
        </p:nvSpPr>
        <p:spPr>
          <a:xfrm>
            <a:off x="4305300" y="3124200"/>
            <a:ext cx="457200" cy="457200"/>
          </a:xfrm>
          <a:prstGeom prst="downArrow">
            <a:avLst>
              <a:gd name="adj1" fmla="val 50000"/>
              <a:gd name="adj2" fmla="val 50000"/>
            </a:avLst>
          </a:prstGeom>
          <a:solidFill>
            <a:srgbClr val="FF0000"/>
          </a:solidFill>
          <a:ln w="9525" cap="flat" cmpd="sng">
            <a:solidFill>
              <a:schemeClr val="dk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 name="Shape 105"/>
          <p:cNvSpPr txBox="1"/>
          <p:nvPr/>
        </p:nvSpPr>
        <p:spPr>
          <a:xfrm rot="5400000">
            <a:off x="4362450" y="3181349"/>
            <a:ext cx="342899" cy="228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6" name="Shape 106"/>
          <p:cNvSpPr txBox="1"/>
          <p:nvPr/>
        </p:nvSpPr>
        <p:spPr>
          <a:xfrm>
            <a:off x="762000" y="3844925"/>
            <a:ext cx="7924799" cy="14462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2200" b="0" i="0" u="none" strike="noStrike" cap="none">
                <a:solidFill>
                  <a:schemeClr val="dk1"/>
                </a:solidFill>
                <a:latin typeface="Verdana"/>
                <a:ea typeface="Verdana"/>
                <a:cs typeface="Verdana"/>
                <a:sym typeface="Verdana"/>
              </a:rPr>
              <a:t>Factors such as fertile soil meant better _____________. Also, ________________________ and ____________________ promoted people to move to the Middle Colonies.</a:t>
            </a:r>
          </a:p>
        </p:txBody>
      </p:sp>
      <p:pic>
        <p:nvPicPr>
          <p:cNvPr id="107" name="Shape 107" descr="SFQ_icon.jpg"/>
          <p:cNvPicPr preferRelativeResize="0"/>
          <p:nvPr/>
        </p:nvPicPr>
        <p:blipFill rotWithShape="1">
          <a:blip r:embed="rId3">
            <a:alphaModFix/>
          </a:blip>
          <a:srcRect/>
          <a:stretch/>
        </p:blipFill>
        <p:spPr>
          <a:xfrm>
            <a:off x="609600" y="381000"/>
            <a:ext cx="762000" cy="771524"/>
          </a:xfrm>
          <a:prstGeom prst="rect">
            <a:avLst/>
          </a:prstGeom>
          <a:noFill/>
          <a:ln>
            <a:noFill/>
          </a:ln>
        </p:spPr>
      </p:pic>
      <p:sp>
        <p:nvSpPr>
          <p:cNvPr id="108" name="Shape 108"/>
          <p:cNvSpPr txBox="1"/>
          <p:nvPr/>
        </p:nvSpPr>
        <p:spPr>
          <a:xfrm>
            <a:off x="2714625" y="1981200"/>
            <a:ext cx="2627312" cy="492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2600" b="1" i="0" u="none" strike="noStrike" cap="none" dirty="0">
                <a:solidFill>
                  <a:srgbClr val="FF0000"/>
                </a:solidFill>
                <a:latin typeface="Calibri"/>
                <a:ea typeface="Calibri"/>
                <a:cs typeface="Calibri"/>
                <a:sym typeface="Calibri"/>
              </a:rPr>
              <a:t>religious freedom</a:t>
            </a:r>
          </a:p>
        </p:txBody>
      </p:sp>
      <p:sp>
        <p:nvSpPr>
          <p:cNvPr id="109" name="Shape 109"/>
          <p:cNvSpPr txBox="1"/>
          <p:nvPr/>
        </p:nvSpPr>
        <p:spPr>
          <a:xfrm>
            <a:off x="1752600" y="2286000"/>
            <a:ext cx="923924" cy="492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2600" b="1" i="0" u="none" strike="noStrike" cap="none" dirty="0">
                <a:solidFill>
                  <a:srgbClr val="FF0000"/>
                </a:solidFill>
                <a:latin typeface="Calibri"/>
                <a:ea typeface="Calibri"/>
                <a:cs typeface="Calibri"/>
                <a:sym typeface="Calibri"/>
              </a:rPr>
              <a:t>trade</a:t>
            </a:r>
          </a:p>
        </p:txBody>
      </p:sp>
      <p:sp>
        <p:nvSpPr>
          <p:cNvPr id="110" name="Shape 110"/>
          <p:cNvSpPr txBox="1"/>
          <p:nvPr/>
        </p:nvSpPr>
        <p:spPr>
          <a:xfrm>
            <a:off x="1295400" y="4114800"/>
            <a:ext cx="1260474" cy="492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2600" b="1" i="0" u="none" strike="noStrike" cap="none" dirty="0">
                <a:solidFill>
                  <a:srgbClr val="FF0000"/>
                </a:solidFill>
                <a:latin typeface="Calibri"/>
                <a:ea typeface="Calibri"/>
                <a:cs typeface="Calibri"/>
                <a:sym typeface="Calibri"/>
              </a:rPr>
              <a:t>farming</a:t>
            </a:r>
          </a:p>
        </p:txBody>
      </p:sp>
      <p:sp>
        <p:nvSpPr>
          <p:cNvPr id="111" name="Shape 111"/>
          <p:cNvSpPr txBox="1"/>
          <p:nvPr/>
        </p:nvSpPr>
        <p:spPr>
          <a:xfrm>
            <a:off x="4572000" y="4114800"/>
            <a:ext cx="3044825" cy="492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2600" b="1" i="0" u="none" strike="noStrike" cap="none" dirty="0">
                <a:solidFill>
                  <a:srgbClr val="FF0000"/>
                </a:solidFill>
                <a:latin typeface="Calibri"/>
                <a:ea typeface="Calibri"/>
                <a:cs typeface="Calibri"/>
                <a:sym typeface="Calibri"/>
              </a:rPr>
              <a:t>manufactured goods</a:t>
            </a:r>
          </a:p>
        </p:txBody>
      </p:sp>
      <p:sp>
        <p:nvSpPr>
          <p:cNvPr id="112" name="Shape 112"/>
          <p:cNvSpPr txBox="1"/>
          <p:nvPr/>
        </p:nvSpPr>
        <p:spPr>
          <a:xfrm>
            <a:off x="2057400" y="4460875"/>
            <a:ext cx="2170112" cy="492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2600" b="1" i="0" u="none" strike="noStrike" cap="none" dirty="0">
                <a:solidFill>
                  <a:srgbClr val="FF0000"/>
                </a:solidFill>
                <a:latin typeface="Calibri"/>
                <a:ea typeface="Calibri"/>
                <a:cs typeface="Calibri"/>
                <a:sym typeface="Calibri"/>
              </a:rPr>
              <a:t>social equality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p:nvPr/>
        </p:nvSpPr>
        <p:spPr>
          <a:xfrm>
            <a:off x="395287" y="333375"/>
            <a:ext cx="8353425" cy="10144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62AC"/>
              </a:buClr>
              <a:buSzPct val="25000"/>
              <a:buFont typeface="Verdana"/>
              <a:buNone/>
            </a:pPr>
            <a:r>
              <a:rPr lang="en-US" sz="2000" b="0" i="0" u="none" strike="noStrike" cap="none" dirty="0">
                <a:solidFill>
                  <a:srgbClr val="0062AC"/>
                </a:solidFill>
                <a:latin typeface="Verdana"/>
                <a:ea typeface="Verdana"/>
                <a:cs typeface="Verdana"/>
                <a:sym typeface="Verdana"/>
              </a:rPr>
              <a:t>New York began as the Dutch colony of New Netherland, </a:t>
            </a:r>
            <a:r>
              <a:rPr lang="en-US" sz="2000" b="0" i="0" u="none" strike="noStrike" cap="none" dirty="0">
                <a:solidFill>
                  <a:schemeClr val="dk1"/>
                </a:solidFill>
                <a:latin typeface="Verdana"/>
                <a:ea typeface="Verdana"/>
                <a:cs typeface="Verdana"/>
                <a:sym typeface="Verdana"/>
              </a:rPr>
              <a:t>discovered by Henry Hudson. </a:t>
            </a:r>
            <a:r>
              <a:rPr lang="en-US" sz="2000" b="0" i="0" u="none" strike="noStrike" cap="none" dirty="0" smtClean="0">
                <a:solidFill>
                  <a:schemeClr val="dk1"/>
                </a:solidFill>
                <a:latin typeface="Verdana"/>
                <a:ea typeface="Verdana"/>
                <a:cs typeface="Verdana"/>
                <a:sym typeface="Verdana"/>
              </a:rPr>
              <a:t>According to legend, the </a:t>
            </a:r>
            <a:r>
              <a:rPr lang="en-US" sz="2000" b="0" i="0" u="none" strike="noStrike" cap="none" dirty="0">
                <a:solidFill>
                  <a:schemeClr val="dk1"/>
                </a:solidFill>
                <a:latin typeface="Verdana"/>
                <a:ea typeface="Verdana"/>
                <a:cs typeface="Verdana"/>
                <a:sym typeface="Verdana"/>
              </a:rPr>
              <a:t>island of Manhattan was </a:t>
            </a:r>
            <a:r>
              <a:rPr lang="en-US" sz="2000" b="0" i="0" u="none" strike="noStrike" cap="none" dirty="0" smtClean="0">
                <a:solidFill>
                  <a:schemeClr val="dk1"/>
                </a:solidFill>
                <a:latin typeface="Verdana"/>
                <a:ea typeface="Verdana"/>
                <a:cs typeface="Verdana"/>
                <a:sym typeface="Verdana"/>
              </a:rPr>
              <a:t>later purchased </a:t>
            </a:r>
            <a:r>
              <a:rPr lang="en-US" sz="2000" b="0" i="0" u="none" strike="noStrike" cap="none" dirty="0">
                <a:solidFill>
                  <a:schemeClr val="dk1"/>
                </a:solidFill>
                <a:latin typeface="Verdana"/>
                <a:ea typeface="Verdana"/>
                <a:cs typeface="Verdana"/>
                <a:sym typeface="Verdana"/>
              </a:rPr>
              <a:t>by </a:t>
            </a:r>
            <a:r>
              <a:rPr lang="en-US" sz="2000" b="1" i="0" u="none" strike="noStrike" cap="none" dirty="0">
                <a:solidFill>
                  <a:srgbClr val="FF0000"/>
                </a:solidFill>
                <a:latin typeface="Verdana"/>
                <a:ea typeface="Verdana"/>
                <a:cs typeface="Verdana"/>
                <a:sym typeface="Verdana"/>
              </a:rPr>
              <a:t>Peter Minuit</a:t>
            </a:r>
            <a:r>
              <a:rPr lang="en-US" sz="2000" b="0" i="0" u="none" strike="noStrike" cap="none" dirty="0">
                <a:solidFill>
                  <a:schemeClr val="dk1"/>
                </a:solidFill>
                <a:latin typeface="Verdana"/>
                <a:ea typeface="Verdana"/>
                <a:cs typeface="Verdana"/>
                <a:sym typeface="Verdana"/>
              </a:rPr>
              <a:t> for $24 worth of goods.</a:t>
            </a:r>
          </a:p>
        </p:txBody>
      </p:sp>
      <p:sp>
        <p:nvSpPr>
          <p:cNvPr id="118" name="Shape 118"/>
          <p:cNvSpPr txBox="1"/>
          <p:nvPr/>
        </p:nvSpPr>
        <p:spPr>
          <a:xfrm>
            <a:off x="395287" y="1524000"/>
            <a:ext cx="5400675" cy="26320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2200" b="0" i="0" u="none" strike="noStrike" cap="none">
                <a:solidFill>
                  <a:schemeClr val="dk1"/>
                </a:solidFill>
                <a:latin typeface="Verdana"/>
                <a:ea typeface="Verdana"/>
                <a:cs typeface="Verdana"/>
                <a:sym typeface="Verdana"/>
              </a:rPr>
              <a:t>The colony’s biggest settlement was _______________which had a very diverse population. The colony was tolerant of other religions and led by__________________. He was a harsh leader and not well liked.</a:t>
            </a:r>
          </a:p>
          <a:p>
            <a:pPr marL="0" marR="0" lvl="0" indent="0" algn="l" rtl="0">
              <a:lnSpc>
                <a:spcPct val="100000"/>
              </a:lnSpc>
              <a:spcBef>
                <a:spcPts val="0"/>
              </a:spcBef>
              <a:spcAft>
                <a:spcPts val="0"/>
              </a:spcAft>
              <a:buNone/>
            </a:pPr>
            <a:endParaRPr sz="2200" b="0" i="0" u="none" strike="noStrike" cap="none">
              <a:solidFill>
                <a:schemeClr val="dk1"/>
              </a:solidFill>
              <a:latin typeface="Verdana"/>
              <a:ea typeface="Verdana"/>
              <a:cs typeface="Verdana"/>
              <a:sym typeface="Verdana"/>
            </a:endParaRPr>
          </a:p>
        </p:txBody>
      </p:sp>
      <p:pic>
        <p:nvPicPr>
          <p:cNvPr id="119" name="Shape 119"/>
          <p:cNvPicPr preferRelativeResize="0"/>
          <p:nvPr/>
        </p:nvPicPr>
        <p:blipFill rotWithShape="1">
          <a:blip r:embed="rId3">
            <a:alphaModFix/>
          </a:blip>
          <a:srcRect/>
          <a:stretch/>
        </p:blipFill>
        <p:spPr>
          <a:xfrm>
            <a:off x="6018212" y="1611312"/>
            <a:ext cx="2697161" cy="4032249"/>
          </a:xfrm>
          <a:prstGeom prst="rect">
            <a:avLst/>
          </a:prstGeom>
          <a:noFill/>
          <a:ln>
            <a:noFill/>
          </a:ln>
        </p:spPr>
      </p:pic>
      <p:sp>
        <p:nvSpPr>
          <p:cNvPr id="120" name="Shape 120"/>
          <p:cNvSpPr txBox="1"/>
          <p:nvPr/>
        </p:nvSpPr>
        <p:spPr>
          <a:xfrm>
            <a:off x="1625600" y="3803650"/>
            <a:ext cx="4176711" cy="22161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2400" b="1" i="0" u="none" strike="noStrike" cap="none" dirty="0">
                <a:solidFill>
                  <a:schemeClr val="dk1"/>
                </a:solidFill>
                <a:latin typeface="Verdana"/>
                <a:ea typeface="Verdana"/>
                <a:cs typeface="Verdana"/>
                <a:sym typeface="Verdana"/>
              </a:rPr>
              <a:t>Geographically, New Netherland separated England’s northern colonies from its more southern colonies.</a:t>
            </a:r>
          </a:p>
          <a:p>
            <a:pPr marL="0" marR="0" lvl="0" indent="0" algn="l" rtl="0">
              <a:lnSpc>
                <a:spcPct val="100000"/>
              </a:lnSpc>
              <a:spcBef>
                <a:spcPts val="0"/>
              </a:spcBef>
              <a:spcAft>
                <a:spcPts val="0"/>
              </a:spcAft>
              <a:buNone/>
            </a:pPr>
            <a:endParaRPr sz="2400" b="1" i="0" u="none" strike="noStrike" cap="none" dirty="0">
              <a:solidFill>
                <a:schemeClr val="dk1"/>
              </a:solidFill>
              <a:latin typeface="Verdana"/>
              <a:ea typeface="Verdana"/>
              <a:cs typeface="Verdana"/>
              <a:sym typeface="Verdana"/>
            </a:endParaRPr>
          </a:p>
        </p:txBody>
      </p:sp>
      <p:sp>
        <p:nvSpPr>
          <p:cNvPr id="121" name="Shape 121"/>
          <p:cNvSpPr/>
          <p:nvPr/>
        </p:nvSpPr>
        <p:spPr>
          <a:xfrm rot="-960000">
            <a:off x="377825" y="4087811"/>
            <a:ext cx="1166811" cy="1081086"/>
          </a:xfrm>
          <a:custGeom>
            <a:avLst/>
            <a:gdLst/>
            <a:ahLst/>
            <a:cxnLst/>
            <a:rect l="0" t="0" r="0" b="0"/>
            <a:pathLst>
              <a:path w="120000" h="120000" extrusionOk="0">
                <a:moveTo>
                  <a:pt x="0" y="45835"/>
                </a:moveTo>
                <a:lnTo>
                  <a:pt x="45836" y="45836"/>
                </a:lnTo>
                <a:lnTo>
                  <a:pt x="60000" y="0"/>
                </a:lnTo>
                <a:lnTo>
                  <a:pt x="74163" y="45836"/>
                </a:lnTo>
                <a:lnTo>
                  <a:pt x="119999" y="45835"/>
                </a:lnTo>
                <a:lnTo>
                  <a:pt x="82917" y="74163"/>
                </a:lnTo>
                <a:lnTo>
                  <a:pt x="97081" y="119999"/>
                </a:lnTo>
                <a:lnTo>
                  <a:pt x="60000" y="91671"/>
                </a:lnTo>
                <a:lnTo>
                  <a:pt x="22918" y="119999"/>
                </a:lnTo>
                <a:lnTo>
                  <a:pt x="37082" y="74163"/>
                </a:lnTo>
                <a:lnTo>
                  <a:pt x="0" y="45835"/>
                </a:lnTo>
                <a:close/>
              </a:path>
            </a:pathLst>
          </a:custGeom>
          <a:no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22" name="Shape 122"/>
          <p:cNvSpPr txBox="1"/>
          <p:nvPr/>
        </p:nvSpPr>
        <p:spPr>
          <a:xfrm>
            <a:off x="625475" y="4418012"/>
            <a:ext cx="762000" cy="5238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1" i="0" u="none" strike="noStrike" cap="none">
                <a:solidFill>
                  <a:schemeClr val="dk1"/>
                </a:solidFill>
                <a:latin typeface="Calibri"/>
                <a:ea typeface="Calibri"/>
                <a:cs typeface="Calibri"/>
                <a:sym typeface="Calibri"/>
              </a:rPr>
              <a:t>Key Point</a:t>
            </a:r>
          </a:p>
        </p:txBody>
      </p:sp>
      <p:sp>
        <p:nvSpPr>
          <p:cNvPr id="123" name="Shape 123"/>
          <p:cNvSpPr txBox="1"/>
          <p:nvPr/>
        </p:nvSpPr>
        <p:spPr>
          <a:xfrm>
            <a:off x="554037" y="1885950"/>
            <a:ext cx="2570162" cy="4000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Verdana"/>
              <a:buNone/>
            </a:pPr>
            <a:r>
              <a:rPr lang="en-US" sz="2000" b="1" i="0" u="none" strike="noStrike" cap="none" dirty="0">
                <a:solidFill>
                  <a:srgbClr val="FF0000"/>
                </a:solidFill>
                <a:latin typeface="Verdana"/>
                <a:ea typeface="Verdana"/>
                <a:cs typeface="Verdana"/>
                <a:sym typeface="Verdana"/>
              </a:rPr>
              <a:t>New Amsterdam</a:t>
            </a:r>
          </a:p>
        </p:txBody>
      </p:sp>
      <p:sp>
        <p:nvSpPr>
          <p:cNvPr id="124" name="Shape 124"/>
          <p:cNvSpPr txBox="1"/>
          <p:nvPr/>
        </p:nvSpPr>
        <p:spPr>
          <a:xfrm>
            <a:off x="990600" y="2819400"/>
            <a:ext cx="2898775" cy="4302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Verdana"/>
              <a:buNone/>
            </a:pPr>
            <a:r>
              <a:rPr lang="en-US" sz="2200" b="1" i="0" u="none" strike="noStrike" cap="none" dirty="0">
                <a:solidFill>
                  <a:srgbClr val="FF0000"/>
                </a:solidFill>
                <a:latin typeface="Verdana"/>
                <a:ea typeface="Verdana"/>
                <a:cs typeface="Verdana"/>
                <a:sym typeface="Verdana"/>
              </a:rPr>
              <a:t>Peter Stuyvesant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t>Problems in New Netherland</a:t>
            </a:r>
          </a:p>
        </p:txBody>
      </p:sp>
      <p:sp>
        <p:nvSpPr>
          <p:cNvPr id="5123" name="Rectangle 3"/>
          <p:cNvSpPr>
            <a:spLocks noGrp="1" noChangeArrowheads="1"/>
          </p:cNvSpPr>
          <p:nvPr>
            <p:ph type="body" idx="1"/>
          </p:nvPr>
        </p:nvSpPr>
        <p:spPr>
          <a:xfrm>
            <a:off x="381000" y="1219201"/>
            <a:ext cx="8229600" cy="1981200"/>
          </a:xfrm>
        </p:spPr>
        <p:txBody>
          <a:bodyPr/>
          <a:lstStyle/>
          <a:p>
            <a:r>
              <a:rPr lang="en-US" altLang="en-US" sz="2400" i="1" dirty="0" smtClean="0">
                <a:latin typeface="Times New Roman" pitchFamily="18" charset="0"/>
              </a:rPr>
              <a:t>Farmers did not want to work for </a:t>
            </a:r>
            <a:r>
              <a:rPr lang="en-US" altLang="en-US" sz="2400" i="1" dirty="0" err="1" smtClean="0">
                <a:latin typeface="Times New Roman" pitchFamily="18" charset="0"/>
              </a:rPr>
              <a:t>patroons</a:t>
            </a:r>
            <a:r>
              <a:rPr lang="en-US" altLang="en-US" sz="2400" dirty="0" smtClean="0">
                <a:latin typeface="Times New Roman" pitchFamily="18" charset="0"/>
              </a:rPr>
              <a:t>, charging whatever they wanted for rent.</a:t>
            </a:r>
          </a:p>
          <a:p>
            <a:r>
              <a:rPr lang="en-US" altLang="en-US" sz="2400" dirty="0" smtClean="0">
                <a:latin typeface="Times New Roman" pitchFamily="18" charset="0"/>
              </a:rPr>
              <a:t>In 1664, England and the Netherlands fought in a war over </a:t>
            </a:r>
            <a:r>
              <a:rPr lang="en-US" altLang="en-US" sz="2400" u="sng" dirty="0" smtClean="0">
                <a:latin typeface="Times New Roman" pitchFamily="18" charset="0"/>
              </a:rPr>
              <a:t>trade</a:t>
            </a:r>
            <a:r>
              <a:rPr lang="en-US" altLang="en-US" sz="2400" dirty="0" smtClean="0">
                <a:latin typeface="Times New Roman" pitchFamily="18" charset="0"/>
              </a:rPr>
              <a:t> in Europe and in</a:t>
            </a:r>
            <a:r>
              <a:rPr lang="en-US" altLang="en-US" sz="2400" i="1" dirty="0" smtClean="0">
                <a:latin typeface="Times New Roman" pitchFamily="18" charset="0"/>
              </a:rPr>
              <a:t> August English warships entered New Amsterdam’s harbor.</a:t>
            </a:r>
          </a:p>
          <a:p>
            <a:endParaRPr lang="en-US" altLang="en-US" sz="2400" u="sng" dirty="0" smtClean="0">
              <a:latin typeface="Times New Roman" pitchFamily="18" charset="0"/>
            </a:endParaRPr>
          </a:p>
        </p:txBody>
      </p:sp>
      <p:pic>
        <p:nvPicPr>
          <p:cNvPr id="5124" name="Picture 7" descr="[warship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389313"/>
            <a:ext cx="4038600" cy="346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Rectangle 8"/>
          <p:cNvSpPr>
            <a:spLocks noChangeArrowheads="1"/>
          </p:cNvSpPr>
          <p:nvPr/>
        </p:nvSpPr>
        <p:spPr bwMode="auto">
          <a:xfrm>
            <a:off x="0" y="3352800"/>
            <a:ext cx="5029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buClr>
                <a:srgbClr val="3333CC"/>
              </a:buClr>
              <a:buSzPct val="90000"/>
              <a:buFont typeface="Wingdings" pitchFamily="2" charset="2"/>
              <a:buBlip>
                <a:blip r:embed="rId3"/>
              </a:buBlip>
              <a:defRPr/>
            </a:pPr>
            <a:r>
              <a:rPr lang="en-US" altLang="en-US" sz="2800" kern="1200" dirty="0">
                <a:effectLst>
                  <a:outerShdw blurRad="38100" dist="38100" dir="2700000" algn="tl">
                    <a:srgbClr val="C0C0C0"/>
                  </a:outerShdw>
                </a:effectLst>
                <a:latin typeface="Times New Roman" pitchFamily="18" charset="0"/>
                <a:ea typeface="+mn-ea"/>
                <a:cs typeface="+mn-cs"/>
              </a:rPr>
              <a:t>The governor of New Netherland, Peter Stuyvesant, swore to defend his colony</a:t>
            </a:r>
            <a:r>
              <a:rPr lang="en-US" altLang="en-US" sz="2800" i="1" kern="1200" dirty="0">
                <a:effectLst>
                  <a:outerShdw blurRad="38100" dist="38100" dir="2700000" algn="tl">
                    <a:srgbClr val="C0C0C0"/>
                  </a:outerShdw>
                </a:effectLst>
                <a:latin typeface="Arial" charset="0"/>
                <a:ea typeface="+mn-ea"/>
                <a:cs typeface="+mn-cs"/>
              </a:rPr>
              <a:t>.</a:t>
            </a:r>
            <a:r>
              <a:rPr lang="en-US" altLang="en-US" sz="2800" kern="1200" dirty="0">
                <a:latin typeface="Arial" charset="0"/>
                <a:ea typeface="+mn-ea"/>
                <a:cs typeface="+mn-cs"/>
              </a:rPr>
              <a:t> </a:t>
            </a:r>
          </a:p>
        </p:txBody>
      </p:sp>
      <p:pic>
        <p:nvPicPr>
          <p:cNvPr id="5126" name="Picture 9" descr="stuifza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4876800"/>
            <a:ext cx="15367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154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r>
              <a:rPr lang="en-US" altLang="en-US" smtClean="0"/>
              <a:t>New Netherland</a:t>
            </a:r>
          </a:p>
        </p:txBody>
      </p:sp>
      <p:sp>
        <p:nvSpPr>
          <p:cNvPr id="4099" name="Rectangle 3"/>
          <p:cNvSpPr>
            <a:spLocks noGrp="1" noChangeArrowheads="1"/>
          </p:cNvSpPr>
          <p:nvPr>
            <p:ph type="body" idx="1"/>
          </p:nvPr>
        </p:nvSpPr>
        <p:spPr>
          <a:xfrm>
            <a:off x="457200" y="847725"/>
            <a:ext cx="8229600" cy="3124200"/>
          </a:xfrm>
        </p:spPr>
        <p:txBody>
          <a:bodyPr/>
          <a:lstStyle/>
          <a:p>
            <a:r>
              <a:rPr lang="en-US" altLang="en-US" sz="2400" dirty="0" smtClean="0">
                <a:latin typeface="Times New Roman" pitchFamily="18" charset="0"/>
              </a:rPr>
              <a:t>The Dutch set up a colony of </a:t>
            </a:r>
            <a:r>
              <a:rPr lang="en-US" altLang="en-US" sz="2400" u="sng" dirty="0" smtClean="0">
                <a:latin typeface="Times New Roman" pitchFamily="18" charset="0"/>
              </a:rPr>
              <a:t>New Netherlands </a:t>
            </a:r>
            <a:r>
              <a:rPr lang="en-US" altLang="en-US" sz="2400" dirty="0" smtClean="0">
                <a:latin typeface="Times New Roman" pitchFamily="18" charset="0"/>
              </a:rPr>
              <a:t>along the Hudson River. The colonists traveled with the Indians and built the settlement of </a:t>
            </a:r>
            <a:r>
              <a:rPr lang="en-US" altLang="en-US" sz="2400" i="1" u="sng" dirty="0" smtClean="0">
                <a:latin typeface="Times New Roman" pitchFamily="18" charset="0"/>
              </a:rPr>
              <a:t>New Amsterdam</a:t>
            </a:r>
            <a:r>
              <a:rPr lang="en-US" altLang="en-US" sz="2400" dirty="0" smtClean="0">
                <a:latin typeface="Times New Roman" pitchFamily="18" charset="0"/>
              </a:rPr>
              <a:t>. </a:t>
            </a:r>
          </a:p>
          <a:p>
            <a:endParaRPr lang="en-US" altLang="en-US" sz="2400" dirty="0" smtClean="0">
              <a:latin typeface="Times New Roman" pitchFamily="18" charset="0"/>
            </a:endParaRPr>
          </a:p>
          <a:p>
            <a:r>
              <a:rPr lang="en-US" altLang="en-US" sz="2400" dirty="0" smtClean="0">
                <a:latin typeface="Times New Roman" pitchFamily="18" charset="0"/>
              </a:rPr>
              <a:t>To encourage farming, </a:t>
            </a:r>
            <a:r>
              <a:rPr lang="en-US" altLang="en-US" sz="2400" b="1" dirty="0" smtClean="0">
                <a:latin typeface="Times New Roman" pitchFamily="18" charset="0"/>
              </a:rPr>
              <a:t>Dutch officials granted huge estates to a few rich families. Owners of these huge lands or manors were called </a:t>
            </a:r>
            <a:r>
              <a:rPr lang="en-US" altLang="en-US" sz="2400" b="1" u="sng" dirty="0" err="1" smtClean="0">
                <a:latin typeface="Times New Roman" pitchFamily="18" charset="0"/>
              </a:rPr>
              <a:t>patroons</a:t>
            </a:r>
            <a:r>
              <a:rPr lang="en-US" altLang="en-US" sz="2400" b="1" dirty="0" smtClean="0">
                <a:latin typeface="Times New Roman" pitchFamily="18" charset="0"/>
              </a:rPr>
              <a:t>.</a:t>
            </a:r>
            <a:r>
              <a:rPr lang="en-US" altLang="en-US" sz="2400" dirty="0" smtClean="0">
                <a:latin typeface="Times New Roman" pitchFamily="18" charset="0"/>
              </a:rPr>
              <a:t> In return for the grant, each </a:t>
            </a:r>
            <a:r>
              <a:rPr lang="en-US" altLang="en-US" sz="2400" b="1" i="1" u="sng" dirty="0" err="1" smtClean="0">
                <a:latin typeface="Times New Roman" pitchFamily="18" charset="0"/>
              </a:rPr>
              <a:t>patroon</a:t>
            </a:r>
            <a:r>
              <a:rPr lang="en-US" altLang="en-US" sz="2400" i="1" dirty="0" smtClean="0">
                <a:latin typeface="Times New Roman" pitchFamily="18" charset="0"/>
              </a:rPr>
              <a:t> </a:t>
            </a:r>
            <a:r>
              <a:rPr lang="en-US" altLang="en-US" sz="2400" dirty="0" smtClean="0">
                <a:latin typeface="Times New Roman" pitchFamily="18" charset="0"/>
              </a:rPr>
              <a:t>promised to settle 50 European families on the land.</a:t>
            </a:r>
          </a:p>
          <a:p>
            <a:endParaRPr lang="en-US" altLang="en-US" sz="2400" dirty="0" smtClean="0">
              <a:latin typeface="Times New Roman" pitchFamily="18" charset="0"/>
            </a:endParaRPr>
          </a:p>
        </p:txBody>
      </p:sp>
      <p:pic>
        <p:nvPicPr>
          <p:cNvPr id="4100" name="Picture 5" descr="Aerial%20Photos%20June%2018th%202005%201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971925"/>
            <a:ext cx="38481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new-nether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038600"/>
            <a:ext cx="3681413"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090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p:nvPr/>
        </p:nvSpPr>
        <p:spPr>
          <a:xfrm>
            <a:off x="914400" y="3005136"/>
            <a:ext cx="7848599" cy="22923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2200" b="0" i="0" u="none" strike="noStrike" cap="none">
                <a:solidFill>
                  <a:schemeClr val="dk1"/>
                </a:solidFill>
                <a:latin typeface="Verdana"/>
                <a:ea typeface="Verdana"/>
                <a:cs typeface="Verdana"/>
                <a:sym typeface="Verdana"/>
              </a:rPr>
              <a:t>By the 1660s, England and Holland</a:t>
            </a:r>
            <a:r>
              <a:rPr lang="en-US" sz="2200" b="0" i="0" u="none" strike="noStrike" cap="none">
                <a:solidFill>
                  <a:srgbClr val="3399FF"/>
                </a:solidFill>
                <a:latin typeface="Verdana"/>
                <a:ea typeface="Verdana"/>
                <a:cs typeface="Verdana"/>
                <a:sym typeface="Verdana"/>
              </a:rPr>
              <a:t> </a:t>
            </a:r>
            <a:r>
              <a:rPr lang="en-US" sz="2200" b="0" i="0" u="none" strike="noStrike" cap="none">
                <a:solidFill>
                  <a:schemeClr val="dk1"/>
                </a:solidFill>
                <a:latin typeface="Verdana"/>
                <a:ea typeface="Verdana"/>
                <a:cs typeface="Verdana"/>
                <a:sym typeface="Verdana"/>
              </a:rPr>
              <a:t>were rivals. In 1664, England invaded the city of </a:t>
            </a:r>
            <a:r>
              <a:rPr lang="en-US" sz="2200" b="1" i="0" u="none" strike="noStrike" cap="none">
                <a:solidFill>
                  <a:schemeClr val="dk1"/>
                </a:solidFill>
                <a:latin typeface="Verdana"/>
                <a:ea typeface="Verdana"/>
                <a:cs typeface="Verdana"/>
                <a:sym typeface="Verdana"/>
              </a:rPr>
              <a:t>New Amsterdam</a:t>
            </a:r>
            <a:r>
              <a:rPr lang="en-US" sz="2200" b="0" i="0" u="none" strike="noStrike" cap="none">
                <a:solidFill>
                  <a:schemeClr val="dk1"/>
                </a:solidFill>
                <a:latin typeface="Verdana"/>
                <a:ea typeface="Verdana"/>
                <a:cs typeface="Verdana"/>
                <a:sym typeface="Verdana"/>
              </a:rPr>
              <a:t>. Stuyvesant tried to defend it but the people refused to fight along side him. England took the Dutch colony without a shot fired.</a:t>
            </a:r>
          </a:p>
          <a:p>
            <a:pPr marL="0" marR="0" lvl="0" indent="0" algn="l" rtl="0">
              <a:lnSpc>
                <a:spcPct val="100000"/>
              </a:lnSpc>
              <a:spcBef>
                <a:spcPts val="0"/>
              </a:spcBef>
              <a:spcAft>
                <a:spcPts val="0"/>
              </a:spcAft>
              <a:buNone/>
            </a:pPr>
            <a:endParaRPr sz="2200" b="0" i="0" u="none" strike="noStrike" cap="none">
              <a:solidFill>
                <a:schemeClr val="dk1"/>
              </a:solidFill>
              <a:latin typeface="Verdana"/>
              <a:ea typeface="Verdana"/>
              <a:cs typeface="Verdana"/>
              <a:sym typeface="Verdana"/>
            </a:endParaRPr>
          </a:p>
        </p:txBody>
      </p:sp>
      <p:grpSp>
        <p:nvGrpSpPr>
          <p:cNvPr id="130" name="Shape 130"/>
          <p:cNvGrpSpPr/>
          <p:nvPr/>
        </p:nvGrpSpPr>
        <p:grpSpPr>
          <a:xfrm>
            <a:off x="1828800" y="1371599"/>
            <a:ext cx="2743200" cy="1295399"/>
            <a:chOff x="0" y="0"/>
            <a:chExt cx="2147483647" cy="2147483647"/>
          </a:xfrm>
        </p:grpSpPr>
        <p:sp>
          <p:nvSpPr>
            <p:cNvPr id="131" name="Shape 131"/>
            <p:cNvSpPr/>
            <p:nvPr/>
          </p:nvSpPr>
          <p:spPr>
            <a:xfrm>
              <a:off x="0" y="0"/>
              <a:ext cx="2147483647" cy="2147483647"/>
            </a:xfrm>
            <a:prstGeom prst="rightArrowCallout">
              <a:avLst>
                <a:gd name="adj1" fmla="val 25000"/>
                <a:gd name="adj2" fmla="val 25000"/>
                <a:gd name="adj3" fmla="val 19300"/>
                <a:gd name="adj4" fmla="val 64977"/>
              </a:avLst>
            </a:prstGeom>
            <a:solidFill>
              <a:srgbClr val="FFFF99"/>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32" name="Shape 132"/>
            <p:cNvSpPr txBox="1"/>
            <p:nvPr/>
          </p:nvSpPr>
          <p:spPr>
            <a:xfrm>
              <a:off x="178956923" y="731618809"/>
              <a:ext cx="1193046500" cy="6579300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2000" b="1" i="0" u="none" strike="noStrike" cap="none" dirty="0">
                  <a:solidFill>
                    <a:schemeClr val="dk1"/>
                  </a:solidFill>
                  <a:latin typeface="Verdana"/>
                  <a:ea typeface="Verdana"/>
                  <a:cs typeface="Verdana"/>
                  <a:sym typeface="Verdana"/>
                </a:rPr>
                <a:t>England</a:t>
              </a:r>
            </a:p>
          </p:txBody>
        </p:sp>
      </p:grpSp>
      <p:grpSp>
        <p:nvGrpSpPr>
          <p:cNvPr id="133" name="Shape 133"/>
          <p:cNvGrpSpPr/>
          <p:nvPr/>
        </p:nvGrpSpPr>
        <p:grpSpPr>
          <a:xfrm>
            <a:off x="4572000" y="1371599"/>
            <a:ext cx="2743200" cy="1295399"/>
            <a:chOff x="0" y="0"/>
            <a:chExt cx="2147483647" cy="2147483647"/>
          </a:xfrm>
        </p:grpSpPr>
        <p:sp>
          <p:nvSpPr>
            <p:cNvPr id="134" name="Shape 134"/>
            <p:cNvSpPr/>
            <p:nvPr/>
          </p:nvSpPr>
          <p:spPr>
            <a:xfrm flipH="1">
              <a:off x="0" y="0"/>
              <a:ext cx="2147483647" cy="2147483647"/>
            </a:xfrm>
            <a:prstGeom prst="rightArrowCallout">
              <a:avLst>
                <a:gd name="adj1" fmla="val 25000"/>
                <a:gd name="adj2" fmla="val 25000"/>
                <a:gd name="adj3" fmla="val 19300"/>
                <a:gd name="adj4" fmla="val 64977"/>
              </a:avLst>
            </a:prstGeom>
            <a:solidFill>
              <a:srgbClr val="FF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35" name="Shape 135"/>
            <p:cNvSpPr txBox="1"/>
            <p:nvPr/>
          </p:nvSpPr>
          <p:spPr>
            <a:xfrm>
              <a:off x="954436967" y="731618809"/>
              <a:ext cx="1014089484" cy="6579300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2000" b="1" i="0" u="none" strike="noStrike" cap="none" dirty="0">
                  <a:solidFill>
                    <a:schemeClr val="dk1"/>
                  </a:solidFill>
                  <a:latin typeface="Verdana"/>
                  <a:ea typeface="Verdana"/>
                  <a:cs typeface="Verdana"/>
                  <a:sym typeface="Verdana"/>
                </a:rPr>
                <a:t>Holland</a:t>
              </a:r>
            </a:p>
          </p:txBody>
        </p:sp>
      </p:grpSp>
      <p:sp>
        <p:nvSpPr>
          <p:cNvPr id="136" name="Shape 136"/>
          <p:cNvSpPr txBox="1"/>
          <p:nvPr/>
        </p:nvSpPr>
        <p:spPr>
          <a:xfrm>
            <a:off x="939800" y="333375"/>
            <a:ext cx="7088187" cy="584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3200" b="0" i="0" u="none" strike="noStrike" cap="none">
                <a:solidFill>
                  <a:schemeClr val="dk1"/>
                </a:solidFill>
                <a:latin typeface="Verdana"/>
                <a:ea typeface="Verdana"/>
                <a:cs typeface="Verdana"/>
                <a:sym typeface="Verdana"/>
              </a:rPr>
              <a:t>England Takes New Netherland</a:t>
            </a:r>
          </a:p>
        </p:txBody>
      </p:sp>
      <p:sp>
        <p:nvSpPr>
          <p:cNvPr id="137" name="Shape 137"/>
          <p:cNvSpPr/>
          <p:nvPr/>
        </p:nvSpPr>
        <p:spPr>
          <a:xfrm>
            <a:off x="1008062" y="4813300"/>
            <a:ext cx="2486024" cy="1714500"/>
          </a:xfrm>
          <a:prstGeom prst="horizontalScroll">
            <a:avLst>
              <a:gd name="adj" fmla="val 12500"/>
            </a:avLst>
          </a:prstGeom>
          <a:solidFill>
            <a:srgbClr val="F8FAA8"/>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38" name="Shape 138"/>
          <p:cNvSpPr txBox="1"/>
          <p:nvPr/>
        </p:nvSpPr>
        <p:spPr>
          <a:xfrm>
            <a:off x="1371600" y="5486400"/>
            <a:ext cx="2051050" cy="3698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1800" b="0" i="0" u="none" strike="noStrike" cap="none">
                <a:solidFill>
                  <a:schemeClr val="dk1"/>
                </a:solidFill>
                <a:latin typeface="Verdana"/>
                <a:ea typeface="Verdana"/>
                <a:cs typeface="Verdana"/>
                <a:sym typeface="Verdana"/>
              </a:rPr>
              <a:t>New Netherland</a:t>
            </a:r>
          </a:p>
        </p:txBody>
      </p:sp>
      <p:sp>
        <p:nvSpPr>
          <p:cNvPr id="139" name="Shape 139"/>
          <p:cNvSpPr txBox="1"/>
          <p:nvPr/>
        </p:nvSpPr>
        <p:spPr>
          <a:xfrm>
            <a:off x="1371600" y="5061743"/>
            <a:ext cx="1989136" cy="6096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2200" b="0" i="0" u="none" strike="noStrike" cap="none" dirty="0">
                <a:solidFill>
                  <a:schemeClr val="dk1"/>
                </a:solidFill>
                <a:latin typeface="Verdana"/>
                <a:ea typeface="Verdana"/>
                <a:cs typeface="Verdana"/>
                <a:sym typeface="Verdana"/>
              </a:rPr>
              <a:t>New York</a:t>
            </a:r>
          </a:p>
        </p:txBody>
      </p:sp>
      <p:sp>
        <p:nvSpPr>
          <p:cNvPr id="140" name="Shape 140"/>
          <p:cNvSpPr txBox="1"/>
          <p:nvPr/>
        </p:nvSpPr>
        <p:spPr>
          <a:xfrm>
            <a:off x="3995737" y="5202237"/>
            <a:ext cx="4572000" cy="9223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1800" b="1" i="0" u="none" strike="noStrike" cap="none" dirty="0">
                <a:solidFill>
                  <a:schemeClr val="dk1"/>
                </a:solidFill>
                <a:latin typeface="Verdana"/>
                <a:ea typeface="Verdana"/>
                <a:cs typeface="Verdana"/>
                <a:sym typeface="Verdana"/>
              </a:rPr>
              <a:t>It was renamed New York after the king’s brother, and it became a </a:t>
            </a:r>
            <a:r>
              <a:rPr lang="en-US" sz="1800" b="1" i="0" u="none" strike="noStrike" cap="none" dirty="0">
                <a:solidFill>
                  <a:srgbClr val="FF0000"/>
                </a:solidFill>
                <a:latin typeface="Verdana"/>
                <a:ea typeface="Verdana"/>
                <a:cs typeface="Verdana"/>
                <a:sym typeface="Verdana"/>
              </a:rPr>
              <a:t>royal colony</a:t>
            </a:r>
            <a:r>
              <a:rPr lang="en-US" sz="1800" b="1" i="0" u="none" strike="noStrike" cap="none" dirty="0">
                <a:solidFill>
                  <a:schemeClr val="dk1"/>
                </a:solidFill>
                <a:latin typeface="Verdana"/>
                <a:ea typeface="Verdana"/>
                <a:cs typeface="Verdana"/>
                <a:sym typeface="Verdana"/>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P spid="1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6" descr="stuyvesant-new-nether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209838"/>
            <a:ext cx="7851775" cy="555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7"/>
          <p:cNvSpPr>
            <a:spLocks noChangeArrowheads="1"/>
          </p:cNvSpPr>
          <p:nvPr/>
        </p:nvSpPr>
        <p:spPr bwMode="auto">
          <a:xfrm>
            <a:off x="914400" y="5789583"/>
            <a:ext cx="68146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altLang="en-US" sz="2000" b="1" u="sng" dirty="0" smtClean="0"/>
              <a:t>Do Now</a:t>
            </a:r>
            <a:r>
              <a:rPr lang="en-US" altLang="en-US" sz="2000" b="1" dirty="0" smtClean="0"/>
              <a:t>:  Tell what you think is going on in this image.</a:t>
            </a:r>
            <a:endParaRPr lang="en-US" altLang="en-US" dirty="0"/>
          </a:p>
        </p:txBody>
      </p:sp>
    </p:spTree>
    <p:extLst>
      <p:ext uri="{BB962C8B-B14F-4D97-AF65-F5344CB8AC3E}">
        <p14:creationId xmlns:p14="http://schemas.microsoft.com/office/powerpoint/2010/main" val="1623115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C:\Users\lmcdonnell\Downloads\Middle colonies map CO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122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000099"/>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1235</TotalTime>
  <Words>1224</Words>
  <Application>Microsoft Office PowerPoint</Application>
  <PresentationFormat>On-screen Show (4:3)</PresentationFormat>
  <Paragraphs>137</Paragraphs>
  <Slides>22</Slides>
  <Notes>15</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Office Theme</vt:lpstr>
      <vt:lpstr>1_Office Theme</vt:lpstr>
      <vt:lpstr>Default Design</vt:lpstr>
      <vt:lpstr>Unit 2: The 13 Colonies</vt:lpstr>
      <vt:lpstr>PowerPoint Presentation</vt:lpstr>
      <vt:lpstr>PowerPoint Presentation</vt:lpstr>
      <vt:lpstr>PowerPoint Presentation</vt:lpstr>
      <vt:lpstr>Problems in New Netherland</vt:lpstr>
      <vt:lpstr>New Netherland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Penn Meeting with the Native Americans, 1682</vt:lpstr>
      <vt:lpstr>PowerPoint Presentation</vt:lpstr>
      <vt:lpstr>Delaware - Originally included in Pennsylvania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The 13 Colonies</dc:title>
  <dc:creator>Laura Lucid</dc:creator>
  <cp:lastModifiedBy>Laura Lucid</cp:lastModifiedBy>
  <cp:revision>13</cp:revision>
  <dcterms:modified xsi:type="dcterms:W3CDTF">2016-10-25T17:55:11Z</dcterms:modified>
</cp:coreProperties>
</file>