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6" r:id="rId10"/>
    <p:sldId id="263" r:id="rId11"/>
    <p:sldId id="264" r:id="rId12"/>
    <p:sldId id="267" r:id="rId13"/>
    <p:sldId id="268" r:id="rId14"/>
    <p:sldId id="276" r:id="rId15"/>
    <p:sldId id="272" r:id="rId16"/>
    <p:sldId id="277" r:id="rId17"/>
    <p:sldId id="273" r:id="rId18"/>
    <p:sldId id="274" r:id="rId19"/>
    <p:sldId id="275" r:id="rId20"/>
    <p:sldId id="278" r:id="rId21"/>
    <p:sldId id="270" r:id="rId22"/>
    <p:sldId id="279" r:id="rId23"/>
    <p:sldId id="271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C1B7C-D77E-4AFF-A272-13091D437E2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0209F-25BD-4E9B-BF74-0162289B5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1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5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8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8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CFAA-58E7-49DE-9F4C-6AF2F9400FD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38DB-BE9E-42A2-B4EB-BF8BF425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native-american-history/native-american-cultures/videos/the-first-american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Unit 1: Early Humans and Societies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57425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6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Cave Art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 aren’t sure why they made these paintings.</a:t>
            </a:r>
          </a:p>
          <a:p>
            <a:r>
              <a:rPr lang="en-US" dirty="0" smtClean="0"/>
              <a:t>They are the </a:t>
            </a:r>
            <a:r>
              <a:rPr lang="en-US" u="sng" dirty="0" smtClean="0"/>
              <a:t>best artifacts </a:t>
            </a:r>
            <a:r>
              <a:rPr lang="en-US" dirty="0" smtClean="0"/>
              <a:t>archaeologists have to explain life in Stone Age cultures. (No </a:t>
            </a:r>
            <a:r>
              <a:rPr lang="en-US" dirty="0"/>
              <a:t>w</a:t>
            </a:r>
            <a:r>
              <a:rPr lang="en-US" dirty="0" smtClean="0"/>
              <a:t>ritten language!)</a:t>
            </a:r>
          </a:p>
          <a:p>
            <a:r>
              <a:rPr lang="en-US" dirty="0" smtClean="0"/>
              <a:t>The drew what they knew.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“Cave of the Hands”-Argentina.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8" y="1600200"/>
            <a:ext cx="70757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2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Lascaux </a:t>
            </a:r>
            <a:r>
              <a:rPr lang="en-US" i="1" dirty="0" smtClean="0"/>
              <a:t>Cave, </a:t>
            </a:r>
            <a:r>
              <a:rPr lang="en-US" i="1" dirty="0"/>
              <a:t>F</a:t>
            </a:r>
            <a:r>
              <a:rPr lang="en-US" i="1" dirty="0" smtClean="0"/>
              <a:t>rance. </a:t>
            </a:r>
            <a:r>
              <a:rPr lang="en-US" i="1" dirty="0"/>
              <a:t>These drawings are over 17,000 years </a:t>
            </a:r>
            <a:r>
              <a:rPr lang="en-US" i="1" dirty="0" smtClean="0"/>
              <a:t>old.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2" y="1600200"/>
            <a:ext cx="69764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cave art tell archaeologists?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1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Do Now: 10/18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525963"/>
          </a:xfrm>
        </p:spPr>
        <p:txBody>
          <a:bodyPr/>
          <a:lstStyle/>
          <a:p>
            <a:r>
              <a:rPr lang="en-US" dirty="0" smtClean="0"/>
              <a:t>How do scientists believe the first</a:t>
            </a:r>
          </a:p>
          <a:p>
            <a:pPr marL="0" indent="0">
              <a:buNone/>
            </a:pPr>
            <a:r>
              <a:rPr lang="en-US" dirty="0" smtClean="0"/>
              <a:t> humans migrated to the Americas?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humans migrated around the world, what was a challenge they faced?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/>
          <a:stretch/>
        </p:blipFill>
        <p:spPr bwMode="auto">
          <a:xfrm>
            <a:off x="6264104" y="21771"/>
            <a:ext cx="2879896" cy="21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Early Human Migration:</a:t>
            </a:r>
            <a:endParaRPr lang="en-US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1" y="1219200"/>
            <a:ext cx="8120838" cy="498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8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/>
              <a:t>Why did humans move or migrate?</a:t>
            </a:r>
            <a:endParaRPr lang="en-US" u="sng" dirty="0"/>
          </a:p>
        </p:txBody>
      </p:sp>
      <p:sp>
        <p:nvSpPr>
          <p:cNvPr id="4" name="Oval 3"/>
          <p:cNvSpPr/>
          <p:nvPr/>
        </p:nvSpPr>
        <p:spPr>
          <a:xfrm>
            <a:off x="3352800" y="3048000"/>
            <a:ext cx="2209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289444" y="2476500"/>
            <a:ext cx="552218" cy="886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982" y="4267200"/>
            <a:ext cx="857018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2971800" y="4218734"/>
            <a:ext cx="704618" cy="734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 flipH="1" flipV="1">
            <a:off x="2819400" y="2590800"/>
            <a:ext cx="857018" cy="658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667491" y="1393371"/>
            <a:ext cx="175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484423" y="1393371"/>
            <a:ext cx="1828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00291" y="4953000"/>
            <a:ext cx="184761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852548" y="4920343"/>
            <a:ext cx="177833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6766" y="3318301"/>
            <a:ext cx="221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Reasons to move/migrate</a:t>
            </a:r>
            <a:endParaRPr lang="en-US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484423" y="141224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Plant life in area gets used up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67491" y="141224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Animals move out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00291" y="4931229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Population increase-too much competition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852548" y="4942114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Weather and seasonal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8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45620"/>
            <a:ext cx="4876800" cy="32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/>
              <a:t>People Move out of Africa: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525963"/>
          </a:xfrm>
        </p:spPr>
        <p:txBody>
          <a:bodyPr/>
          <a:lstStyle/>
          <a:p>
            <a:r>
              <a:rPr lang="en-US" dirty="0" smtClean="0"/>
              <a:t>Humans </a:t>
            </a:r>
            <a:r>
              <a:rPr lang="en-US" b="1" u="sng" dirty="0" smtClean="0">
                <a:solidFill>
                  <a:srgbClr val="FF0000"/>
                </a:solidFill>
              </a:rPr>
              <a:t>migrated,</a:t>
            </a:r>
            <a:r>
              <a:rPr lang="en-US" dirty="0" smtClean="0"/>
              <a:t> or moved, mostly due to climate changes</a:t>
            </a:r>
          </a:p>
          <a:p>
            <a:r>
              <a:rPr lang="en-US" dirty="0" smtClean="0"/>
              <a:t>Much of earth was frozen, water levels were lower</a:t>
            </a:r>
          </a:p>
          <a:p>
            <a:r>
              <a:rPr lang="en-US" dirty="0" smtClean="0"/>
              <a:t>A narrow strip of land connected Asia and North America- </a:t>
            </a:r>
            <a:r>
              <a:rPr lang="en-US" b="1" u="sng" dirty="0" smtClean="0"/>
              <a:t>“Beringia”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www.history.com/topics/native-american-history/native-american-cultures/videos/the-first-americans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Paleolithic Era (Old Stone Age) vs. Neolithic Era (New Stone Age)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936531"/>
              </p:ext>
            </p:extLst>
          </p:nvPr>
        </p:nvGraphicFramePr>
        <p:xfrm>
          <a:off x="457200" y="1600200"/>
          <a:ext cx="8382000" cy="487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44081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Paleolithic Era</a:t>
                      </a:r>
                      <a:endParaRPr lang="en-US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Neolithic Era </a:t>
                      </a:r>
                      <a:endParaRPr lang="en-US" sz="2800" u="sng" dirty="0"/>
                    </a:p>
                  </a:txBody>
                  <a:tcPr/>
                </a:tc>
              </a:tr>
              <a:tr h="4408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Began around 3.5 million years 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Began around 10,000 years ago</a:t>
                      </a:r>
                      <a:endParaRPr lang="en-US" dirty="0"/>
                    </a:p>
                  </a:txBody>
                  <a:tcPr/>
                </a:tc>
              </a:tr>
              <a:tr h="4408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Little progress 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Great progress made</a:t>
                      </a:r>
                      <a:endParaRPr lang="en-US" dirty="0"/>
                    </a:p>
                  </a:txBody>
                  <a:tcPr/>
                </a:tc>
              </a:tr>
              <a:tr h="14130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Relied on pebble or rough stone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Learned to polish stones</a:t>
                      </a:r>
                      <a:r>
                        <a:rPr lang="en-US" baseline="0" dirty="0" smtClean="0"/>
                        <a:t> to make tools like saws.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Learned to shape and sharpen stone like flint and obsidian</a:t>
                      </a:r>
                      <a:endParaRPr lang="en-US" dirty="0"/>
                    </a:p>
                  </a:txBody>
                  <a:tcPr/>
                </a:tc>
              </a:tr>
              <a:tr h="20651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People were nomadic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hunter-gatherers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People LEARNED TO FARM!!!!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sng" dirty="0" smtClean="0">
                          <a:solidFill>
                            <a:srgbClr val="C00000"/>
                          </a:solidFill>
                        </a:rPr>
                        <a:t>Domestication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controlling how and where plants are grown so they are useful to humans.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This allows humans to live in a permanent settlement!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1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21771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Neolithic Revolution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57200" y="948035"/>
            <a:ext cx="3429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4811486" y="980692"/>
            <a:ext cx="3429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60471" y="2880248"/>
            <a:ext cx="3429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457200" y="2829992"/>
            <a:ext cx="3429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4028" y="1073221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Warming trend, new wild plants begin to grow, like barley.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886" y="995569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settle near these plants and learn they can plants seeds to grow their own crops. </a:t>
            </a:r>
            <a:r>
              <a:rPr lang="en-US" b="1" dirty="0" smtClean="0">
                <a:solidFill>
                  <a:srgbClr val="C00000"/>
                </a:solidFill>
              </a:rPr>
              <a:t>(**HUGE DEAL!!!)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9071" y="2927783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Domestication of plants leads to </a:t>
            </a:r>
            <a:r>
              <a:rPr lang="en-US" b="1" u="sng" dirty="0" smtClean="0"/>
              <a:t>agriculture</a:t>
            </a:r>
            <a:r>
              <a:rPr lang="en-US" dirty="0" smtClean="0"/>
              <a:t> (farming)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**People now stay in one spot!!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925063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learn to domesticate animals for human use.  Meat, milk, wool, and to help with farming.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405491" y="4666777"/>
            <a:ext cx="3450771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4752706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live in villages, have a surplus of food, and separate the work- they now have specific jobs.</a:t>
            </a:r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4871357" y="4666777"/>
            <a:ext cx="3450771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97928" y="502970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Humans will then form advanced civilizations!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907971" y="1364902"/>
            <a:ext cx="892629" cy="6316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324599" y="2296591"/>
            <a:ext cx="571499" cy="6311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886200" y="3258526"/>
            <a:ext cx="925286" cy="7679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559378" y="4125392"/>
            <a:ext cx="571499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856262" y="4960552"/>
            <a:ext cx="892629" cy="6316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Do Now</a:t>
            </a:r>
            <a:r>
              <a:rPr lang="en-US" dirty="0" smtClean="0"/>
              <a:t>: Define </a:t>
            </a: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rehistory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Other vocabulary:</a:t>
            </a:r>
          </a:p>
          <a:p>
            <a:r>
              <a:rPr lang="en-US" sz="4000" b="1" u="sng" dirty="0" smtClean="0">
                <a:solidFill>
                  <a:srgbClr val="FF0000"/>
                </a:solidFill>
              </a:rPr>
              <a:t>Hominid:</a:t>
            </a:r>
            <a:r>
              <a:rPr lang="en-US" sz="4000" b="1" dirty="0" smtClean="0"/>
              <a:t> </a:t>
            </a:r>
            <a:r>
              <a:rPr lang="en-US" sz="4000" dirty="0" smtClean="0"/>
              <a:t>An early ancestor of humans</a:t>
            </a:r>
          </a:p>
          <a:p>
            <a:endParaRPr lang="en-US" sz="4000" dirty="0" smtClean="0"/>
          </a:p>
          <a:p>
            <a:r>
              <a:rPr lang="en-US" sz="4000" b="1" u="sng" dirty="0" smtClean="0">
                <a:solidFill>
                  <a:srgbClr val="FF0000"/>
                </a:solidFill>
              </a:rPr>
              <a:t>Ancestor:</a:t>
            </a:r>
            <a:r>
              <a:rPr lang="en-US" sz="4000" b="1" dirty="0" smtClean="0"/>
              <a:t> </a:t>
            </a:r>
            <a:r>
              <a:rPr lang="en-US" sz="4000" dirty="0" smtClean="0"/>
              <a:t>a relative who lived in the past (older than a grandparent).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1886" y="1295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period of time before humans developed </a:t>
            </a:r>
            <a:r>
              <a:rPr lang="en-US" sz="3600" u="sng" dirty="0" smtClean="0"/>
              <a:t>written</a:t>
            </a:r>
            <a:r>
              <a:rPr lang="en-US" sz="3600" dirty="0" smtClean="0"/>
              <a:t> language.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40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906127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7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15480" r="17398" b="6732"/>
          <a:stretch/>
        </p:blipFill>
        <p:spPr bwMode="auto">
          <a:xfrm>
            <a:off x="21771" y="0"/>
            <a:ext cx="91222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2405" r="8060" b="11971"/>
          <a:stretch/>
        </p:blipFill>
        <p:spPr bwMode="auto">
          <a:xfrm>
            <a:off x="-52043" y="0"/>
            <a:ext cx="9196043" cy="68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1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Humans Unit Vocabulary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2722" y="1600200"/>
          <a:ext cx="7898556" cy="4525962"/>
        </p:xfrm>
        <a:graphic>
          <a:graphicData uri="http://schemas.openxmlformats.org/drawingml/2006/table">
            <a:tbl>
              <a:tblPr firstRow="1" firstCol="1" bandRow="1"/>
              <a:tblGrid>
                <a:gridCol w="1974639"/>
                <a:gridCol w="1974639"/>
                <a:gridCol w="1974639"/>
                <a:gridCol w="1974639"/>
              </a:tblGrid>
              <a:tr h="35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Sentence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848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hominid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Paleolithic Era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Neolithic Era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migrate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domesticate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5" marR="62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0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Baskerville Old Face" panose="02020602080505020303" pitchFamily="18" charset="0"/>
              </a:rPr>
              <a:t>Lucy</a:t>
            </a:r>
            <a:endParaRPr lang="en-US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“Lucy in the Sky with Diamonds”</a:t>
            </a:r>
          </a:p>
          <a:p>
            <a:r>
              <a:rPr lang="en-US" dirty="0" smtClean="0"/>
              <a:t>3.8 million years old!</a:t>
            </a:r>
          </a:p>
          <a:p>
            <a:r>
              <a:rPr lang="en-US" dirty="0" smtClean="0"/>
              <a:t>One of the earliest </a:t>
            </a:r>
            <a:r>
              <a:rPr lang="en-US" u="sng" dirty="0" smtClean="0">
                <a:solidFill>
                  <a:srgbClr val="FF0000"/>
                </a:solidFill>
              </a:rPr>
              <a:t>ancestors</a:t>
            </a:r>
            <a:r>
              <a:rPr lang="en-US" dirty="0" smtClean="0"/>
              <a:t> of humans.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571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4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Look at the picture.  What do you notice?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91400" cy="452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They’re using tools! This is “Handyman”  They used tools to make life easier.  This is considered “technology.”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3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Look at the picture.  What do you notice?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667000" cy="424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2659263" cy="377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Homo erectus stood upright and used fire for warmth and cooking.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72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latin typeface="Baskerville Old Face" panose="02020602080505020303" pitchFamily="18" charset="0"/>
              </a:rPr>
              <a:t>The Last Hominid-Homo Sapiens</a:t>
            </a:r>
            <a:br>
              <a:rPr lang="en-US" u="sng" dirty="0" smtClean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>How do you know the person in the image in a Homo </a:t>
            </a:r>
            <a:r>
              <a:rPr lang="en-US" sz="3600" dirty="0" err="1" smtClean="0">
                <a:latin typeface="Baskerville Old Face" panose="02020602080505020303" pitchFamily="18" charset="0"/>
              </a:rPr>
              <a:t>Sapien</a:t>
            </a:r>
            <a:r>
              <a:rPr lang="en-US" sz="3600" dirty="0" smtClean="0">
                <a:latin typeface="Baskerville Old Face" panose="02020602080505020303" pitchFamily="18" charset="0"/>
              </a:rPr>
              <a:t>?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48731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380948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They’re using language!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https://www.brainpop.com/science/ecologyandbehavior/humanevolution/</a:t>
            </a:r>
          </a:p>
        </p:txBody>
      </p:sp>
    </p:spTree>
    <p:extLst>
      <p:ext uri="{BB962C8B-B14F-4D97-AF65-F5344CB8AC3E}">
        <p14:creationId xmlns:p14="http://schemas.microsoft.com/office/powerpoint/2010/main" val="36803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771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Hominid Chart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589898"/>
              </p:ext>
            </p:extLst>
          </p:nvPr>
        </p:nvGraphicFramePr>
        <p:xfrm>
          <a:off x="381001" y="1219200"/>
          <a:ext cx="8229598" cy="5105400"/>
        </p:xfrm>
        <a:graphic>
          <a:graphicData uri="http://schemas.openxmlformats.org/drawingml/2006/table">
            <a:tbl>
              <a:tblPr firstRow="1" firstCol="1" bandRow="1"/>
              <a:tblGrid>
                <a:gridCol w="2272939"/>
                <a:gridCol w="1841577"/>
                <a:gridCol w="2782672"/>
                <a:gridCol w="1332410"/>
              </a:tblGrid>
              <a:tr h="291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Scientific Name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Nickname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Ability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Australopithecus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Lucy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Biped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Opposable thumbs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Homo Habilis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Handy Man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Used tools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Homo Erectus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Upright Man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Stood up straight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Fire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Homo Sapiens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Wise Man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Written/spoken language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263" marR="4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2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Hunter </a:t>
            </a:r>
            <a:r>
              <a:rPr lang="en-US" b="1" u="sng" dirty="0"/>
              <a:t>G</a:t>
            </a:r>
            <a:r>
              <a:rPr lang="en-US" b="1" u="sng" dirty="0" smtClean="0"/>
              <a:t>atherer Societies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b="1" u="sng" dirty="0" smtClean="0"/>
              <a:t>societies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b="1" u="sng" dirty="0" smtClean="0"/>
              <a:t>hunter gatherers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505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issem.com/paleolit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1" y="471054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en-US" sz="2800" b="1" u="sng" smtClean="0">
                <a:solidFill>
                  <a:schemeClr val="accent6">
                    <a:lumMod val="75000"/>
                  </a:schemeClr>
                </a:solidFill>
              </a:rPr>
              <a:t>Now 10/8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Look at this piece of cave art and write down 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</a:rPr>
              <a:t>three facts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about the group who made it.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589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Unit 1: Early Humans and Societies</vt:lpstr>
      <vt:lpstr>Do Now: Define prehistory.</vt:lpstr>
      <vt:lpstr>Lucy</vt:lpstr>
      <vt:lpstr>Look at the picture.  What do you notice?</vt:lpstr>
      <vt:lpstr>Look at the picture.  What do you notice?</vt:lpstr>
      <vt:lpstr>The Last Hominid-Homo Sapiens How do you know the person in the image in a Homo Sapien?</vt:lpstr>
      <vt:lpstr>Hominid Chart</vt:lpstr>
      <vt:lpstr>Hunter Gatherer Societies</vt:lpstr>
      <vt:lpstr>PowerPoint Presentation</vt:lpstr>
      <vt:lpstr>Cave Art</vt:lpstr>
      <vt:lpstr>“Cave of the Hands”-Argentina.</vt:lpstr>
      <vt:lpstr>Lascaux Cave, France. These drawings are over 17,000 years old.</vt:lpstr>
      <vt:lpstr>What can cave art tell archaeologists?</vt:lpstr>
      <vt:lpstr>Do Now: 10/18</vt:lpstr>
      <vt:lpstr>Early Human Migration:</vt:lpstr>
      <vt:lpstr>Why did humans move or migrate?</vt:lpstr>
      <vt:lpstr>People Move out of Africa:</vt:lpstr>
      <vt:lpstr>Paleolithic Era (Old Stone Age) vs. Neolithic Era (New Stone Age)</vt:lpstr>
      <vt:lpstr>Neolithic Revolution</vt:lpstr>
      <vt:lpstr>PowerPoint Presentation</vt:lpstr>
      <vt:lpstr>PowerPoint Presentation</vt:lpstr>
      <vt:lpstr>PowerPoint Presentation</vt:lpstr>
      <vt:lpstr>Early Humans Unit Vocabulary </vt:lpstr>
    </vt:vector>
  </TitlesOfParts>
  <Company>Rye Neck UFSD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Early Humans and Societies</dc:title>
  <dc:creator>Laura Lucid</dc:creator>
  <cp:lastModifiedBy>Laura Lucid</cp:lastModifiedBy>
  <cp:revision>28</cp:revision>
  <cp:lastPrinted>2016-10-19T14:19:51Z</cp:lastPrinted>
  <dcterms:created xsi:type="dcterms:W3CDTF">2016-10-06T13:09:57Z</dcterms:created>
  <dcterms:modified xsi:type="dcterms:W3CDTF">2016-10-20T17:13:27Z</dcterms:modified>
</cp:coreProperties>
</file>