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4317-EE46-4F98-8C2F-BF29E2AEEEEF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06C3-C801-48CC-9473-F47108931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pegasusnews.com/media/img/photos/2011/03/02/thumbs/dont-mess-with-texas.jpg.380x380_q85.jpg"/>
          <p:cNvPicPr>
            <a:picLocks noChangeAspect="1" noChangeArrowheads="1"/>
          </p:cNvPicPr>
          <p:nvPr/>
        </p:nvPicPr>
        <p:blipFill>
          <a:blip r:embed="rId2"/>
          <a:srcRect l="3017" t="2929"/>
          <a:stretch>
            <a:fillRect/>
          </a:stretch>
        </p:blipFill>
        <p:spPr bwMode="auto">
          <a:xfrm>
            <a:off x="7330966" y="5105400"/>
            <a:ext cx="1813034" cy="1752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228600"/>
            <a:ext cx="762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>
                <a:latin typeface="Batang" pitchFamily="18" charset="-127"/>
                <a:ea typeface="Batang" pitchFamily="18" charset="-127"/>
              </a:rPr>
              <a:t>T</a:t>
            </a:r>
            <a:r>
              <a:rPr lang="en-US" dirty="0"/>
              <a:t> - </a:t>
            </a:r>
            <a:r>
              <a:rPr lang="en-US" u="sng" dirty="0"/>
              <a:t>stands for </a:t>
            </a:r>
            <a:r>
              <a:rPr lang="en-US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Topic Sentence</a:t>
            </a:r>
            <a:r>
              <a:rPr lang="en-US" dirty="0" smtClean="0"/>
              <a:t>. </a:t>
            </a:r>
            <a:r>
              <a:rPr lang="en-US" dirty="0"/>
              <a:t>Here you </a:t>
            </a:r>
            <a:r>
              <a:rPr lang="en-US" u="sng" dirty="0" smtClean="0">
                <a:solidFill>
                  <a:srgbClr val="FF0000"/>
                </a:solidFill>
              </a:rPr>
              <a:t>will answer the question </a:t>
            </a:r>
            <a:r>
              <a:rPr lang="en-US" dirty="0" smtClean="0"/>
              <a:t>being asked or state </a:t>
            </a:r>
            <a:r>
              <a:rPr lang="en-US" dirty="0"/>
              <a:t>what </a:t>
            </a:r>
            <a:r>
              <a:rPr lang="en-US" dirty="0" smtClean="0"/>
              <a:t>your paragraph will be about. </a:t>
            </a:r>
            <a:r>
              <a:rPr lang="en-US" dirty="0"/>
              <a:t>It </a:t>
            </a:r>
            <a:r>
              <a:rPr lang="en-US" dirty="0" smtClean="0"/>
              <a:t>should only be </a:t>
            </a:r>
            <a:r>
              <a:rPr lang="en-US" u="sng" dirty="0" smtClean="0">
                <a:solidFill>
                  <a:srgbClr val="FF0000"/>
                </a:solidFill>
              </a:rPr>
              <a:t>one sentence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3600" b="1" dirty="0">
                <a:latin typeface="Batang" pitchFamily="18" charset="-127"/>
                <a:ea typeface="Batang" pitchFamily="18" charset="-127"/>
              </a:rPr>
              <a:t>E</a:t>
            </a:r>
            <a:r>
              <a:rPr lang="en-US" dirty="0"/>
              <a:t> - </a:t>
            </a:r>
            <a:r>
              <a:rPr lang="en-US" u="sng" dirty="0"/>
              <a:t>stands for </a:t>
            </a:r>
            <a:r>
              <a:rPr lang="en-US" b="1" u="sng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Explain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Here you will </a:t>
            </a:r>
            <a:r>
              <a:rPr lang="en-US" dirty="0" smtClean="0"/>
              <a:t>give </a:t>
            </a:r>
            <a:r>
              <a:rPr lang="en-US" u="sng" dirty="0" smtClean="0">
                <a:solidFill>
                  <a:srgbClr val="FF0000"/>
                </a:solidFill>
              </a:rPr>
              <a:t>background</a:t>
            </a:r>
            <a:r>
              <a:rPr lang="en-US" dirty="0" smtClean="0"/>
              <a:t> information on </a:t>
            </a:r>
            <a:r>
              <a:rPr lang="en-US" dirty="0"/>
              <a:t>your t</a:t>
            </a:r>
            <a:r>
              <a:rPr lang="en-US" dirty="0" smtClean="0"/>
              <a:t>opic so that the reader understands the </a:t>
            </a:r>
            <a:r>
              <a:rPr lang="en-US" u="sng" dirty="0" smtClean="0">
                <a:solidFill>
                  <a:srgbClr val="FF0000"/>
                </a:solidFill>
              </a:rPr>
              <a:t>time period</a:t>
            </a:r>
            <a:r>
              <a:rPr lang="en-US" dirty="0" smtClean="0"/>
              <a:t>, history, etc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sz="3600" b="1" dirty="0" smtClean="0">
                <a:latin typeface="Batang" pitchFamily="18" charset="-127"/>
                <a:ea typeface="Batang" pitchFamily="18" charset="-127"/>
              </a:rPr>
              <a:t>X </a:t>
            </a:r>
            <a:r>
              <a:rPr lang="en-US" dirty="0" smtClean="0"/>
              <a:t>-</a:t>
            </a:r>
            <a:r>
              <a:rPr lang="en-US" u="sng" dirty="0" smtClean="0"/>
              <a:t>stands </a:t>
            </a:r>
            <a:r>
              <a:rPr lang="en-US" u="sng" dirty="0"/>
              <a:t>for </a:t>
            </a:r>
            <a:r>
              <a:rPr lang="en-US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Examples</a:t>
            </a:r>
            <a:r>
              <a:rPr lang="en-US" dirty="0" smtClean="0"/>
              <a:t>. Here you will give </a:t>
            </a:r>
            <a:r>
              <a:rPr lang="en-US" u="sng" dirty="0" smtClean="0">
                <a:solidFill>
                  <a:srgbClr val="FF0000"/>
                </a:solidFill>
              </a:rPr>
              <a:t>specific evidence </a:t>
            </a:r>
            <a:r>
              <a:rPr lang="en-US" dirty="0" smtClean="0"/>
              <a:t>or </a:t>
            </a:r>
            <a:r>
              <a:rPr lang="en-US" u="sng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 that support your argument or answer your question.  The more specific your details, the stronger your paragraph will be.</a:t>
            </a:r>
            <a:endParaRPr lang="en-US" dirty="0"/>
          </a:p>
          <a:p>
            <a:pPr lvl="1"/>
            <a:r>
              <a:rPr lang="en-US" sz="3600" b="1" dirty="0">
                <a:latin typeface="Batang" pitchFamily="18" charset="-127"/>
                <a:ea typeface="Batang" pitchFamily="18" charset="-127"/>
              </a:rPr>
              <a:t>A</a:t>
            </a:r>
            <a:r>
              <a:rPr lang="en-US" dirty="0"/>
              <a:t> - </a:t>
            </a:r>
            <a:r>
              <a:rPr lang="en-US" u="sng" dirty="0"/>
              <a:t>stands for </a:t>
            </a:r>
            <a:r>
              <a:rPr lang="en-US" b="1" u="sng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Analysi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dirty="0"/>
              <a:t>. Here you discuss </a:t>
            </a:r>
            <a:r>
              <a:rPr lang="en-US" u="sng" dirty="0">
                <a:solidFill>
                  <a:srgbClr val="FF0000"/>
                </a:solidFill>
              </a:rPr>
              <a:t>how</a:t>
            </a:r>
            <a:r>
              <a:rPr lang="en-US" dirty="0"/>
              <a:t> your example </a:t>
            </a:r>
            <a:r>
              <a:rPr lang="en-US" u="sng" dirty="0" smtClean="0">
                <a:solidFill>
                  <a:srgbClr val="FF0000"/>
                </a:solidFill>
              </a:rPr>
              <a:t>proves</a:t>
            </a:r>
            <a:r>
              <a:rPr lang="en-US" dirty="0" smtClean="0"/>
              <a:t> your topic sentence</a:t>
            </a:r>
            <a:r>
              <a:rPr lang="en-US" dirty="0"/>
              <a:t>. </a:t>
            </a:r>
            <a:r>
              <a:rPr lang="en-US" u="sng" dirty="0" smtClean="0">
                <a:solidFill>
                  <a:srgbClr val="FF0000"/>
                </a:solidFill>
              </a:rPr>
              <a:t>Two sentences </a:t>
            </a:r>
            <a:r>
              <a:rPr lang="en-US" dirty="0" smtClean="0"/>
              <a:t>is </a:t>
            </a:r>
            <a:r>
              <a:rPr lang="en-US" dirty="0"/>
              <a:t>a good bet here, the more you show how much you understand your example the better. Feel free to start it off with, </a:t>
            </a:r>
            <a:r>
              <a:rPr lang="en-US" u="sng" dirty="0" smtClean="0">
                <a:solidFill>
                  <a:srgbClr val="FF0000"/>
                </a:solidFill>
              </a:rPr>
              <a:t>“This shows how…”.</a:t>
            </a:r>
            <a:endParaRPr lang="en-US" u="sng" dirty="0">
              <a:solidFill>
                <a:srgbClr val="FF0000"/>
              </a:solidFill>
            </a:endParaRPr>
          </a:p>
          <a:p>
            <a:pPr lvl="1"/>
            <a:r>
              <a:rPr lang="en-US" sz="3600" b="1" dirty="0" smtClean="0">
                <a:latin typeface="Batang" pitchFamily="18" charset="-127"/>
                <a:ea typeface="Batang" pitchFamily="18" charset="-127"/>
              </a:rPr>
              <a:t>S </a:t>
            </a:r>
            <a:r>
              <a:rPr lang="en-US" dirty="0"/>
              <a:t>- </a:t>
            </a:r>
            <a:r>
              <a:rPr lang="en-US" u="sng" dirty="0"/>
              <a:t>stands for </a:t>
            </a:r>
            <a:r>
              <a:rPr lang="en-US" b="1" u="sng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Summary</a:t>
            </a:r>
            <a:r>
              <a:rPr lang="en-US" dirty="0"/>
              <a:t>. This </a:t>
            </a:r>
            <a:r>
              <a:rPr lang="en-US" dirty="0" smtClean="0"/>
              <a:t>should be a </a:t>
            </a:r>
            <a:r>
              <a:rPr lang="en-US" u="sng" dirty="0" smtClean="0">
                <a:solidFill>
                  <a:srgbClr val="FF0000"/>
                </a:solidFill>
              </a:rPr>
              <a:t>“So What?” </a:t>
            </a:r>
            <a:r>
              <a:rPr lang="en-US" dirty="0" smtClean="0"/>
              <a:t>Statement that tells the </a:t>
            </a:r>
            <a:r>
              <a:rPr lang="en-US" u="sng" dirty="0" smtClean="0">
                <a:solidFill>
                  <a:srgbClr val="FF0000"/>
                </a:solidFill>
              </a:rPr>
              <a:t>point</a:t>
            </a:r>
            <a:r>
              <a:rPr lang="en-US" dirty="0" smtClean="0"/>
              <a:t> of your paragraph.  This is one sentence that wraps up the purpose of your essay  </a:t>
            </a:r>
            <a:r>
              <a:rPr lang="en-US" u="sng" dirty="0" smtClean="0"/>
              <a:t>and</a:t>
            </a:r>
            <a:r>
              <a:rPr lang="en-US" dirty="0" smtClean="0"/>
              <a:t> tells </a:t>
            </a:r>
            <a:r>
              <a:rPr lang="en-US" u="sng" dirty="0" smtClean="0">
                <a:solidFill>
                  <a:srgbClr val="FF0000"/>
                </a:solidFill>
              </a:rPr>
              <a:t>how the future was </a:t>
            </a:r>
            <a:r>
              <a:rPr lang="en-US" dirty="0" smtClean="0"/>
              <a:t>or could be affected.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192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Rye Neck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lmcdonnell</dc:creator>
  <cp:lastModifiedBy>Laura Lucid</cp:lastModifiedBy>
  <cp:revision>12</cp:revision>
  <cp:lastPrinted>2013-09-23T14:16:28Z</cp:lastPrinted>
  <dcterms:created xsi:type="dcterms:W3CDTF">2012-03-21T14:00:12Z</dcterms:created>
  <dcterms:modified xsi:type="dcterms:W3CDTF">2016-09-27T13:26:14Z</dcterms:modified>
</cp:coreProperties>
</file>