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4" r:id="rId5"/>
    <p:sldId id="265" r:id="rId6"/>
    <p:sldId id="257" r:id="rId7"/>
    <p:sldId id="258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8CE5-DDA8-429A-918F-54522E7E013D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390C-F72E-4B21-AFDC-66F5BC5B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6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8CE5-DDA8-429A-918F-54522E7E013D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390C-F72E-4B21-AFDC-66F5BC5B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8CE5-DDA8-429A-918F-54522E7E013D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390C-F72E-4B21-AFDC-66F5BC5B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9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8CE5-DDA8-429A-918F-54522E7E013D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390C-F72E-4B21-AFDC-66F5BC5B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8CE5-DDA8-429A-918F-54522E7E013D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390C-F72E-4B21-AFDC-66F5BC5B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9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8CE5-DDA8-429A-918F-54522E7E013D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390C-F72E-4B21-AFDC-66F5BC5B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2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8CE5-DDA8-429A-918F-54522E7E013D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390C-F72E-4B21-AFDC-66F5BC5B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5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8CE5-DDA8-429A-918F-54522E7E013D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390C-F72E-4B21-AFDC-66F5BC5B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4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8CE5-DDA8-429A-918F-54522E7E013D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390C-F72E-4B21-AFDC-66F5BC5B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8CE5-DDA8-429A-918F-54522E7E013D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390C-F72E-4B21-AFDC-66F5BC5B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6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8CE5-DDA8-429A-918F-54522E7E013D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390C-F72E-4B21-AFDC-66F5BC5B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5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38CE5-DDA8-429A-918F-54522E7E013D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390C-F72E-4B21-AFDC-66F5BC5B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4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lucidss6.weebl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ebresourcesdepot.com/wp-content/uploads/2012/11/ancient-world-map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Welcome to 6</a:t>
            </a:r>
            <a:r>
              <a:rPr lang="en-US" baseline="30000" dirty="0" smtClean="0">
                <a:latin typeface="Algerian" panose="04020705040A02060702" pitchFamily="82" charset="0"/>
              </a:rPr>
              <a:t>th</a:t>
            </a:r>
            <a:r>
              <a:rPr lang="en-US" dirty="0" smtClean="0">
                <a:latin typeface="Algerian" panose="04020705040A02060702" pitchFamily="82" charset="0"/>
              </a:rPr>
              <a:t> Grade Social Studies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3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Laura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Lucid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LLucid@ryeneck.org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latin typeface="Algerian" panose="04020705040A02060702" pitchFamily="82" charset="0"/>
              </a:rPr>
              <a:t>How can you help your child be successful this year?</a:t>
            </a:r>
            <a:endParaRPr lang="en-US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Organization is key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help them go through papers and clean things out when necessary. </a:t>
            </a:r>
          </a:p>
          <a:p>
            <a:pPr lvl="1"/>
            <a:r>
              <a:rPr lang="en-US" dirty="0" smtClean="0"/>
              <a:t>Help them make sure they have what they need in their binder </a:t>
            </a:r>
            <a:r>
              <a:rPr lang="en-US" u="sng" dirty="0" smtClean="0"/>
              <a:t>before</a:t>
            </a:r>
            <a:r>
              <a:rPr lang="en-US" dirty="0" smtClean="0"/>
              <a:t> they leave </a:t>
            </a:r>
            <a:r>
              <a:rPr lang="en-US" smtClean="0"/>
              <a:t>for school.</a:t>
            </a:r>
            <a:endParaRPr lang="en-US" dirty="0" smtClean="0"/>
          </a:p>
          <a:p>
            <a:pPr lvl="0"/>
            <a:r>
              <a:rPr lang="en-US" b="1" u="sng" dirty="0" smtClean="0">
                <a:solidFill>
                  <a:prstClr val="black"/>
                </a:solidFill>
              </a:rPr>
              <a:t>Have them teach you: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If they are able to explain the content to you, then they truly understand</a:t>
            </a:r>
          </a:p>
          <a:p>
            <a:pPr lvl="0"/>
            <a:r>
              <a:rPr lang="en-US" b="1" u="sng" dirty="0" smtClean="0">
                <a:solidFill>
                  <a:prstClr val="black"/>
                </a:solidFill>
              </a:rPr>
              <a:t>Check the </a:t>
            </a:r>
            <a:r>
              <a:rPr lang="en-US" b="1" u="sng" dirty="0" err="1" smtClean="0">
                <a:solidFill>
                  <a:prstClr val="black"/>
                </a:solidFill>
              </a:rPr>
              <a:t>Weebly</a:t>
            </a:r>
            <a:r>
              <a:rPr lang="en-US" b="1" u="sng" dirty="0" smtClean="0">
                <a:solidFill>
                  <a:prstClr val="black"/>
                </a:solidFill>
              </a:rPr>
              <a:t> page and Parent Portal</a:t>
            </a:r>
          </a:p>
          <a:p>
            <a:pPr lvl="0"/>
            <a:r>
              <a:rPr lang="en-US" b="1" u="sng" dirty="0" smtClean="0">
                <a:solidFill>
                  <a:prstClr val="black"/>
                </a:solidFill>
              </a:rPr>
              <a:t>Let us know </a:t>
            </a:r>
            <a:r>
              <a:rPr lang="en-US" dirty="0" smtClean="0">
                <a:solidFill>
                  <a:prstClr val="black"/>
                </a:solidFill>
              </a:rPr>
              <a:t>as soon as an issue arises so we can work together to fix it.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63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lgerian" panose="04020705040A02060702" pitchFamily="82" charset="0"/>
              </a:rPr>
              <a:t>Materials Needed in Class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skerville Old Face" panose="02020602080505020303" pitchFamily="18" charset="0"/>
              </a:rPr>
              <a:t>Binder with 1 subject notebook inside</a:t>
            </a:r>
          </a:p>
          <a:p>
            <a:r>
              <a:rPr lang="en-US" sz="3600" dirty="0" smtClean="0">
                <a:latin typeface="Baskerville Old Face" panose="02020602080505020303" pitchFamily="18" charset="0"/>
              </a:rPr>
              <a:t>Homework folder</a:t>
            </a:r>
          </a:p>
          <a:p>
            <a:r>
              <a:rPr lang="en-US" sz="3600" dirty="0" smtClean="0">
                <a:latin typeface="Baskerville Old Face" panose="02020602080505020303" pitchFamily="18" charset="0"/>
              </a:rPr>
              <a:t>Agenda</a:t>
            </a:r>
          </a:p>
          <a:p>
            <a:r>
              <a:rPr lang="en-US" sz="3600" dirty="0" smtClean="0">
                <a:latin typeface="Baskerville Old Face" panose="02020602080505020303" pitchFamily="18" charset="0"/>
              </a:rPr>
              <a:t>Writing utensil</a:t>
            </a:r>
          </a:p>
          <a:p>
            <a:pPr marL="0" indent="0">
              <a:buNone/>
            </a:pPr>
            <a:endParaRPr lang="en-US" sz="36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Baskerville Old Face" panose="02020602080505020303" pitchFamily="18" charset="0"/>
              </a:rPr>
              <a:t>*I’ve also asked for a folder that I will be collecting for our research paper.*</a:t>
            </a:r>
            <a:endParaRPr lang="en-US" sz="3600" dirty="0">
              <a:latin typeface="Baskerville Old Face" panose="02020602080505020303" pitchFamily="18" charset="0"/>
            </a:endParaRPr>
          </a:p>
        </p:txBody>
      </p:sp>
      <p:pic>
        <p:nvPicPr>
          <p:cNvPr id="4098" name="Picture 2" descr="C:\Users\lmcdonnell\AppData\Local\Microsoft\Windows\Temporary Internet Files\Content.IE5\UVZR2112\large-straighten-books-33.3-4600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3228000" cy="234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1143000"/>
          </a:xfrm>
        </p:spPr>
        <p:txBody>
          <a:bodyPr/>
          <a:lstStyle/>
          <a:p>
            <a:r>
              <a:rPr lang="en-US" u="sng" dirty="0" smtClean="0">
                <a:latin typeface="Algerian" panose="04020705040A02060702" pitchFamily="82" charset="0"/>
              </a:rPr>
              <a:t>Textbook</a:t>
            </a:r>
            <a:endParaRPr lang="en-US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" y="1828800"/>
            <a:ext cx="5257800" cy="4410868"/>
          </a:xfrm>
        </p:spPr>
        <p:txBody>
          <a:bodyPr>
            <a:normAutofit lnSpcReduction="10000"/>
          </a:bodyPr>
          <a:lstStyle/>
          <a:p>
            <a:r>
              <a:rPr lang="en-US" sz="3600" b="1" u="sng" dirty="0" smtClean="0">
                <a:latin typeface="Baskerville Old Face" panose="02020602080505020303" pitchFamily="18" charset="0"/>
              </a:rPr>
              <a:t>World History- </a:t>
            </a:r>
            <a:r>
              <a:rPr lang="en-US" sz="3600" b="1" dirty="0" smtClean="0">
                <a:latin typeface="Baskerville Old Face" panose="02020602080505020303" pitchFamily="18" charset="0"/>
              </a:rPr>
              <a:t>Holt McDougal</a:t>
            </a:r>
            <a:endParaRPr lang="en-US" sz="3600" dirty="0" smtClean="0">
              <a:latin typeface="Baskerville Old Face" panose="02020602080505020303" pitchFamily="18" charset="0"/>
            </a:endParaRPr>
          </a:p>
          <a:p>
            <a:endParaRPr lang="en-US" sz="36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Baskerville Old Face" panose="02020602080505020303" pitchFamily="18" charset="0"/>
              </a:rPr>
              <a:t>- Online version to use at home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Baskerville Old Face" panose="02020602080505020303" pitchFamily="18" charset="0"/>
              </a:rPr>
              <a:t>Should be used as a reference for homework and studying</a:t>
            </a:r>
          </a:p>
          <a:p>
            <a:pPr>
              <a:buFontTx/>
              <a:buChar char="-"/>
            </a:pPr>
            <a:endParaRPr lang="en-US" sz="36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665764" cy="46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3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“inquiry Based </a:t>
            </a:r>
            <a:r>
              <a:rPr lang="en-US" dirty="0">
                <a:latin typeface="Algerian" panose="04020705040A02060702" pitchFamily="82" charset="0"/>
              </a:rPr>
              <a:t>L</a:t>
            </a:r>
            <a:r>
              <a:rPr lang="en-US" dirty="0" smtClean="0">
                <a:latin typeface="Algerian" panose="04020705040A02060702" pitchFamily="82" charset="0"/>
              </a:rPr>
              <a:t>earning”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 smtClean="0">
                <a:latin typeface="Baskerville Old Face" panose="02020602080505020303" pitchFamily="18" charset="0"/>
              </a:rPr>
              <a:t>Start each unit with a </a:t>
            </a:r>
            <a:r>
              <a:rPr lang="en-US" sz="3400" u="sng" dirty="0" smtClean="0">
                <a:latin typeface="Baskerville Old Face" panose="02020602080505020303" pitchFamily="18" charset="0"/>
              </a:rPr>
              <a:t>compelling question</a:t>
            </a:r>
          </a:p>
          <a:p>
            <a:endParaRPr lang="en-US" sz="3400" dirty="0">
              <a:latin typeface="Baskerville Old Face" panose="02020602080505020303" pitchFamily="18" charset="0"/>
            </a:endParaRPr>
          </a:p>
          <a:p>
            <a:r>
              <a:rPr lang="en-US" sz="3400" u="sng" dirty="0" smtClean="0">
                <a:latin typeface="Baskerville Old Face" panose="02020602080505020303" pitchFamily="18" charset="0"/>
              </a:rPr>
              <a:t>For example</a:t>
            </a:r>
            <a:r>
              <a:rPr lang="en-US" sz="3400" dirty="0" smtClean="0">
                <a:latin typeface="Baskerville Old Face" panose="02020602080505020303" pitchFamily="18" charset="0"/>
              </a:rPr>
              <a:t>: </a:t>
            </a:r>
          </a:p>
          <a:p>
            <a:pPr lvl="1"/>
            <a:r>
              <a:rPr lang="en-US" sz="3000" b="1" i="1" dirty="0" smtClean="0">
                <a:latin typeface="Baskerville Old Face" panose="02020602080505020303" pitchFamily="18" charset="0"/>
              </a:rPr>
              <a:t>Was the development of agriculture a great step forward for humans?</a:t>
            </a:r>
          </a:p>
          <a:p>
            <a:pPr lvl="1"/>
            <a:r>
              <a:rPr lang="en-US" sz="3000" b="1" i="1" dirty="0" smtClean="0">
                <a:latin typeface="Baskerville Old Face" panose="02020602080505020303" pitchFamily="18" charset="0"/>
              </a:rPr>
              <a:t>Was Alexander actually “great?”</a:t>
            </a:r>
            <a:endParaRPr lang="en-US" sz="3000" b="1" i="1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b="1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latin typeface="Garamond" panose="02020404030301010803" pitchFamily="18" charset="0"/>
              </a:rPr>
              <a:t>Expository and Document Based Writing</a:t>
            </a:r>
            <a:endParaRPr lang="en-US" b="1" u="sng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Making a claim and supporting it with </a:t>
            </a:r>
            <a:r>
              <a:rPr lang="en-US" b="1" u="sng" dirty="0" smtClean="0">
                <a:latin typeface="Garamond" panose="02020404030301010803" pitchFamily="18" charset="0"/>
              </a:rPr>
              <a:t>evidence</a:t>
            </a:r>
            <a:r>
              <a:rPr lang="en-US" dirty="0" smtClean="0">
                <a:latin typeface="Garamond" panose="02020404030301010803" pitchFamily="18" charset="0"/>
              </a:rPr>
              <a:t>.  </a:t>
            </a:r>
          </a:p>
          <a:p>
            <a:r>
              <a:rPr lang="en-US" b="1" u="sng" dirty="0" smtClean="0">
                <a:latin typeface="Garamond" panose="02020404030301010803" pitchFamily="18" charset="0"/>
              </a:rPr>
              <a:t>Analysis</a:t>
            </a:r>
            <a:r>
              <a:rPr lang="en-US" dirty="0" smtClean="0">
                <a:latin typeface="Garamond" panose="02020404030301010803" pitchFamily="18" charset="0"/>
              </a:rPr>
              <a:t> of that evidence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Using documents (maps, political cartoons, quotes, etc.) for historical inquiry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82018"/>
            <a:ext cx="4343400" cy="307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2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lgerian" panose="04020705040A02060702" pitchFamily="82" charset="0"/>
              </a:rPr>
              <a:t>Topics Covered this Year:</a:t>
            </a:r>
            <a:endParaRPr lang="en-US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Geography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Pre-History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Ancient Egypt and Nubia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Ancient China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Ancient India and Persia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Ancient Greece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Ancient Rome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Byzantine Empire &amp;Ancient Arabia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Medieval Europe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The Renaissance and Exploration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2050" name="Picture 2" descr="C:\Users\lmcdonnell\AppData\Local\Microsoft\Windows\Temporary Internet Files\Content.IE5\A3A5543A\readin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67512"/>
            <a:ext cx="5691188" cy="339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0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latin typeface="Algerian" panose="04020705040A02060702" pitchFamily="82" charset="0"/>
              </a:rPr>
              <a:t>Current Events and Presidential election:</a:t>
            </a:r>
            <a:endParaRPr lang="en-US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i="1" dirty="0" smtClean="0">
                <a:latin typeface="Baskerville Old Face" panose="02020602080505020303" pitchFamily="18" charset="0"/>
              </a:rPr>
              <a:t>Time for Kids </a:t>
            </a:r>
            <a:r>
              <a:rPr lang="en-US" sz="3600" dirty="0" smtClean="0">
                <a:latin typeface="Baskerville Old Face" panose="02020602080505020303" pitchFamily="18" charset="0"/>
              </a:rPr>
              <a:t>Magazine</a:t>
            </a:r>
            <a:r>
              <a:rPr lang="en-US" sz="3600" dirty="0" smtClean="0"/>
              <a:t>:</a:t>
            </a:r>
          </a:p>
          <a:p>
            <a:r>
              <a:rPr lang="en-US" sz="3600" dirty="0" smtClean="0">
                <a:latin typeface="Baskerville Old Face" panose="02020602080505020303" pitchFamily="18" charset="0"/>
              </a:rPr>
              <a:t>CNN Student News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11829"/>
            <a:ext cx="3543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4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u="sng" dirty="0" smtClean="0">
                <a:latin typeface="Algerian" panose="04020705040A02060702" pitchFamily="82" charset="0"/>
              </a:rPr>
              <a:t>Grades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69342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>
                <a:latin typeface="Baskerville Old Face" panose="02020602080505020303" pitchFamily="18" charset="0"/>
              </a:rPr>
              <a:t>4 Report </a:t>
            </a:r>
            <a:r>
              <a:rPr lang="en-US" sz="4000" dirty="0">
                <a:latin typeface="Baskerville Old Face" panose="02020602080505020303" pitchFamily="18" charset="0"/>
              </a:rPr>
              <a:t>C</a:t>
            </a:r>
            <a:r>
              <a:rPr lang="en-US" sz="4000" dirty="0" smtClean="0">
                <a:latin typeface="Baskerville Old Face" panose="02020602080505020303" pitchFamily="18" charset="0"/>
              </a:rPr>
              <a:t>ard grades </a:t>
            </a:r>
          </a:p>
          <a:p>
            <a:r>
              <a:rPr lang="en-US" sz="4000" dirty="0" smtClean="0">
                <a:latin typeface="Baskerville Old Face" panose="02020602080505020303" pitchFamily="18" charset="0"/>
              </a:rPr>
              <a:t>4 Progress Reports</a:t>
            </a:r>
          </a:p>
          <a:p>
            <a:r>
              <a:rPr lang="en-US" sz="4000" dirty="0" smtClean="0">
                <a:latin typeface="Baskerville Old Face" panose="02020602080505020303" pitchFamily="18" charset="0"/>
              </a:rPr>
              <a:t>Check Parent Portal on E School regularly</a:t>
            </a:r>
          </a:p>
          <a:p>
            <a:endParaRPr lang="en-US" sz="4000" dirty="0">
              <a:latin typeface="Baskerville Old Face" panose="02020602080505020303" pitchFamily="18" charset="0"/>
            </a:endParaRPr>
          </a:p>
          <a:p>
            <a:r>
              <a:rPr lang="en-US" sz="4000" dirty="0" smtClean="0">
                <a:latin typeface="Baskerville Old Face" panose="02020602080505020303" pitchFamily="18" charset="0"/>
              </a:rPr>
              <a:t>10%-Student performance</a:t>
            </a:r>
          </a:p>
          <a:p>
            <a:r>
              <a:rPr lang="en-US" sz="4000" dirty="0" smtClean="0">
                <a:latin typeface="Baskerville Old Face" panose="02020602080505020303" pitchFamily="18" charset="0"/>
              </a:rPr>
              <a:t>35%-Quizzes</a:t>
            </a:r>
          </a:p>
          <a:p>
            <a:r>
              <a:rPr lang="en-US" sz="4000" dirty="0" smtClean="0">
                <a:latin typeface="Baskerville Old Face" panose="02020602080505020303" pitchFamily="18" charset="0"/>
              </a:rPr>
              <a:t>45%-Tests, projects, essays</a:t>
            </a:r>
          </a:p>
          <a:p>
            <a:r>
              <a:rPr lang="en-US" sz="4000" dirty="0" smtClean="0">
                <a:latin typeface="Baskerville Old Face" panose="02020602080505020303" pitchFamily="18" charset="0"/>
              </a:rPr>
              <a:t>10%-Homework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09496"/>
            <a:ext cx="2466975" cy="369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4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lgerian" panose="04020705040A02060702" pitchFamily="82" charset="0"/>
              </a:rPr>
              <a:t>Teacher Webpage</a:t>
            </a:r>
            <a:endParaRPr lang="en-US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URL- </a:t>
            </a:r>
            <a:r>
              <a:rPr lang="en-US" dirty="0" smtClean="0">
                <a:hlinkClick r:id="rId2"/>
              </a:rPr>
              <a:t>http://LUCIDSS6.WEEBLY.COM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2" name="Picture 4" descr="http://www.blogcdn.com/brighthall.aol.com/media/2008/07/compu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69600"/>
            <a:ext cx="6556375" cy="438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305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Welcome to 6th Grade Social Studies</vt:lpstr>
      <vt:lpstr>Materials Needed in Class:</vt:lpstr>
      <vt:lpstr>Textbook</vt:lpstr>
      <vt:lpstr>“inquiry Based Learning”</vt:lpstr>
      <vt:lpstr>Expository and Document Based Writing</vt:lpstr>
      <vt:lpstr>Topics Covered this Year:</vt:lpstr>
      <vt:lpstr>Current Events and Presidential election:</vt:lpstr>
      <vt:lpstr>Grades:</vt:lpstr>
      <vt:lpstr>Teacher Webpage</vt:lpstr>
      <vt:lpstr>How can you help your child be successful this year?</vt:lpstr>
    </vt:vector>
  </TitlesOfParts>
  <Company>Rye Neck UFSD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6th Grade Social Studies</dc:title>
  <dc:creator>Laura Lucid</dc:creator>
  <cp:lastModifiedBy>Laura Lucid</cp:lastModifiedBy>
  <cp:revision>11</cp:revision>
  <dcterms:created xsi:type="dcterms:W3CDTF">2015-09-16T18:54:37Z</dcterms:created>
  <dcterms:modified xsi:type="dcterms:W3CDTF">2016-09-08T21:41:48Z</dcterms:modified>
</cp:coreProperties>
</file>