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884" r:id="rId2"/>
  </p:sldMasterIdLst>
  <p:handoutMasterIdLst>
    <p:handoutMasterId r:id="rId30"/>
  </p:handoutMasterIdLst>
  <p:sldIdLst>
    <p:sldId id="259" r:id="rId3"/>
    <p:sldId id="256" r:id="rId4"/>
    <p:sldId id="260" r:id="rId5"/>
    <p:sldId id="261" r:id="rId6"/>
    <p:sldId id="257" r:id="rId7"/>
    <p:sldId id="258" r:id="rId8"/>
    <p:sldId id="262" r:id="rId9"/>
    <p:sldId id="263" r:id="rId10"/>
    <p:sldId id="264" r:id="rId11"/>
    <p:sldId id="265" r:id="rId12"/>
    <p:sldId id="266" r:id="rId13"/>
    <p:sldId id="267" r:id="rId14"/>
    <p:sldId id="269" r:id="rId15"/>
    <p:sldId id="268" r:id="rId16"/>
    <p:sldId id="272" r:id="rId17"/>
    <p:sldId id="282" r:id="rId18"/>
    <p:sldId id="270" r:id="rId19"/>
    <p:sldId id="271" r:id="rId20"/>
    <p:sldId id="275" r:id="rId21"/>
    <p:sldId id="279" r:id="rId22"/>
    <p:sldId id="280" r:id="rId23"/>
    <p:sldId id="281" r:id="rId24"/>
    <p:sldId id="273" r:id="rId25"/>
    <p:sldId id="274" r:id="rId26"/>
    <p:sldId id="277" r:id="rId27"/>
    <p:sldId id="278" r:id="rId28"/>
    <p:sldId id="276" r:id="rId2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572"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E8ECA-9786-4EE4-8FAD-CB7A86AC2147}" type="doc">
      <dgm:prSet loTypeId="urn:microsoft.com/office/officeart/2005/8/layout/process1" loCatId="process" qsTypeId="urn:microsoft.com/office/officeart/2005/8/quickstyle/simple1" qsCatId="simple" csTypeId="urn:microsoft.com/office/officeart/2005/8/colors/accent1_2" csCatId="accent1" phldr="1"/>
      <dgm:spPr/>
    </dgm:pt>
    <dgm:pt modelId="{457CB517-5C8A-448B-9EB6-2C79DF768197}">
      <dgm:prSet phldrT="[Text]"/>
      <dgm:spPr/>
      <dgm:t>
        <a:bodyPr/>
        <a:lstStyle/>
        <a:p>
          <a:r>
            <a:rPr lang="en-US" dirty="0" smtClean="0"/>
            <a:t>Surplus of food</a:t>
          </a:r>
          <a:endParaRPr lang="en-US" dirty="0"/>
        </a:p>
      </dgm:t>
    </dgm:pt>
    <dgm:pt modelId="{BBAC7223-5E7E-43C2-9E03-3F96BAA56F04}" type="parTrans" cxnId="{D4658044-BF64-479E-A0B3-DFF29BDF4A3E}">
      <dgm:prSet/>
      <dgm:spPr/>
      <dgm:t>
        <a:bodyPr/>
        <a:lstStyle/>
        <a:p>
          <a:endParaRPr lang="en-US"/>
        </a:p>
      </dgm:t>
    </dgm:pt>
    <dgm:pt modelId="{53595AE0-D089-4503-B026-470C4515D73D}" type="sibTrans" cxnId="{D4658044-BF64-479E-A0B3-DFF29BDF4A3E}">
      <dgm:prSet/>
      <dgm:spPr/>
      <dgm:t>
        <a:bodyPr/>
        <a:lstStyle/>
        <a:p>
          <a:endParaRPr lang="en-US"/>
        </a:p>
      </dgm:t>
    </dgm:pt>
    <dgm:pt modelId="{6CD91890-5F3F-49F2-BF50-C962376AEF69}">
      <dgm:prSet phldrT="[Text]"/>
      <dgm:spPr/>
      <dgm:t>
        <a:bodyPr/>
        <a:lstStyle/>
        <a:p>
          <a:r>
            <a:rPr lang="en-US" dirty="0" smtClean="0"/>
            <a:t>Population growth</a:t>
          </a:r>
          <a:endParaRPr lang="en-US" dirty="0"/>
        </a:p>
      </dgm:t>
    </dgm:pt>
    <dgm:pt modelId="{BA603D89-0048-464F-95DF-D1DFC2C89CB3}" type="parTrans" cxnId="{C3B5CB29-4B72-4650-B9F1-C65C0D46E747}">
      <dgm:prSet/>
      <dgm:spPr/>
      <dgm:t>
        <a:bodyPr/>
        <a:lstStyle/>
        <a:p>
          <a:endParaRPr lang="en-US"/>
        </a:p>
      </dgm:t>
    </dgm:pt>
    <dgm:pt modelId="{930A6662-2CE0-498E-96C0-D9255E8F34FA}" type="sibTrans" cxnId="{C3B5CB29-4B72-4650-B9F1-C65C0D46E747}">
      <dgm:prSet/>
      <dgm:spPr/>
      <dgm:t>
        <a:bodyPr/>
        <a:lstStyle/>
        <a:p>
          <a:endParaRPr lang="en-US"/>
        </a:p>
      </dgm:t>
    </dgm:pt>
    <dgm:pt modelId="{C09141AA-1180-4EEA-BB3D-E50D6BE32681}">
      <dgm:prSet phldrT="[Text]"/>
      <dgm:spPr/>
      <dgm:t>
        <a:bodyPr/>
        <a:lstStyle/>
        <a:p>
          <a:r>
            <a:rPr lang="en-US" dirty="0" smtClean="0"/>
            <a:t>villages</a:t>
          </a:r>
          <a:endParaRPr lang="en-US" dirty="0"/>
        </a:p>
      </dgm:t>
    </dgm:pt>
    <dgm:pt modelId="{567BB943-0CD8-4B4B-8703-B7F653E4CFCF}" type="parTrans" cxnId="{DC4EC740-0370-40E5-8A68-E2831F867AF7}">
      <dgm:prSet/>
      <dgm:spPr/>
      <dgm:t>
        <a:bodyPr/>
        <a:lstStyle/>
        <a:p>
          <a:endParaRPr lang="en-US"/>
        </a:p>
      </dgm:t>
    </dgm:pt>
    <dgm:pt modelId="{169CF55D-1A10-47E7-9FA3-D0EEF823AA84}" type="sibTrans" cxnId="{DC4EC740-0370-40E5-8A68-E2831F867AF7}">
      <dgm:prSet/>
      <dgm:spPr/>
      <dgm:t>
        <a:bodyPr/>
        <a:lstStyle/>
        <a:p>
          <a:endParaRPr lang="en-US"/>
        </a:p>
      </dgm:t>
    </dgm:pt>
    <dgm:pt modelId="{1F96D148-A79E-4107-B0F8-B44A919D7033}">
      <dgm:prSet phldrT="[Text]"/>
      <dgm:spPr/>
      <dgm:t>
        <a:bodyPr/>
        <a:lstStyle/>
        <a:p>
          <a:r>
            <a:rPr lang="en-US" dirty="0" smtClean="0"/>
            <a:t>civilizations</a:t>
          </a:r>
          <a:endParaRPr lang="en-US" dirty="0"/>
        </a:p>
      </dgm:t>
    </dgm:pt>
    <dgm:pt modelId="{06B57772-CA24-4324-BF67-BDED3BD72AB0}" type="parTrans" cxnId="{D1B54B2C-65DC-4DE1-ACCA-9B05C06BFF65}">
      <dgm:prSet/>
      <dgm:spPr/>
      <dgm:t>
        <a:bodyPr/>
        <a:lstStyle/>
        <a:p>
          <a:endParaRPr lang="en-US"/>
        </a:p>
      </dgm:t>
    </dgm:pt>
    <dgm:pt modelId="{4BC8E49D-0094-465D-8D51-C7752C61BC0D}" type="sibTrans" cxnId="{D1B54B2C-65DC-4DE1-ACCA-9B05C06BFF65}">
      <dgm:prSet/>
      <dgm:spPr/>
      <dgm:t>
        <a:bodyPr/>
        <a:lstStyle/>
        <a:p>
          <a:endParaRPr lang="en-US"/>
        </a:p>
      </dgm:t>
    </dgm:pt>
    <dgm:pt modelId="{6EDA57A7-81C5-46EB-8140-966D79F12CDE}" type="pres">
      <dgm:prSet presAssocID="{61DE8ECA-9786-4EE4-8FAD-CB7A86AC2147}" presName="Name0" presStyleCnt="0">
        <dgm:presLayoutVars>
          <dgm:dir/>
          <dgm:resizeHandles val="exact"/>
        </dgm:presLayoutVars>
      </dgm:prSet>
      <dgm:spPr/>
    </dgm:pt>
    <dgm:pt modelId="{D58E8779-64F9-47C7-B4CA-2AE4AAB60863}" type="pres">
      <dgm:prSet presAssocID="{457CB517-5C8A-448B-9EB6-2C79DF768197}" presName="node" presStyleLbl="node1" presStyleIdx="0" presStyleCnt="4">
        <dgm:presLayoutVars>
          <dgm:bulletEnabled val="1"/>
        </dgm:presLayoutVars>
      </dgm:prSet>
      <dgm:spPr/>
      <dgm:t>
        <a:bodyPr/>
        <a:lstStyle/>
        <a:p>
          <a:endParaRPr lang="en-US"/>
        </a:p>
      </dgm:t>
    </dgm:pt>
    <dgm:pt modelId="{F316BCD5-2375-4297-90E0-C1A261BF3D94}" type="pres">
      <dgm:prSet presAssocID="{53595AE0-D089-4503-B026-470C4515D73D}" presName="sibTrans" presStyleLbl="sibTrans2D1" presStyleIdx="0" presStyleCnt="3"/>
      <dgm:spPr/>
      <dgm:t>
        <a:bodyPr/>
        <a:lstStyle/>
        <a:p>
          <a:endParaRPr lang="en-US"/>
        </a:p>
      </dgm:t>
    </dgm:pt>
    <dgm:pt modelId="{0E9F5101-2E58-4790-82FD-6E1D158F3747}" type="pres">
      <dgm:prSet presAssocID="{53595AE0-D089-4503-B026-470C4515D73D}" presName="connectorText" presStyleLbl="sibTrans2D1" presStyleIdx="0" presStyleCnt="3"/>
      <dgm:spPr/>
      <dgm:t>
        <a:bodyPr/>
        <a:lstStyle/>
        <a:p>
          <a:endParaRPr lang="en-US"/>
        </a:p>
      </dgm:t>
    </dgm:pt>
    <dgm:pt modelId="{97A75F34-AA59-4F33-945E-961690769936}" type="pres">
      <dgm:prSet presAssocID="{6CD91890-5F3F-49F2-BF50-C962376AEF69}" presName="node" presStyleLbl="node1" presStyleIdx="1" presStyleCnt="4">
        <dgm:presLayoutVars>
          <dgm:bulletEnabled val="1"/>
        </dgm:presLayoutVars>
      </dgm:prSet>
      <dgm:spPr/>
      <dgm:t>
        <a:bodyPr/>
        <a:lstStyle/>
        <a:p>
          <a:endParaRPr lang="en-US"/>
        </a:p>
      </dgm:t>
    </dgm:pt>
    <dgm:pt modelId="{F373EADD-B6A3-416B-8874-007A5980B8C6}" type="pres">
      <dgm:prSet presAssocID="{930A6662-2CE0-498E-96C0-D9255E8F34FA}" presName="sibTrans" presStyleLbl="sibTrans2D1" presStyleIdx="1" presStyleCnt="3"/>
      <dgm:spPr/>
      <dgm:t>
        <a:bodyPr/>
        <a:lstStyle/>
        <a:p>
          <a:endParaRPr lang="en-US"/>
        </a:p>
      </dgm:t>
    </dgm:pt>
    <dgm:pt modelId="{AB71AE06-233E-4016-9093-2F80D70D18E9}" type="pres">
      <dgm:prSet presAssocID="{930A6662-2CE0-498E-96C0-D9255E8F34FA}" presName="connectorText" presStyleLbl="sibTrans2D1" presStyleIdx="1" presStyleCnt="3"/>
      <dgm:spPr/>
      <dgm:t>
        <a:bodyPr/>
        <a:lstStyle/>
        <a:p>
          <a:endParaRPr lang="en-US"/>
        </a:p>
      </dgm:t>
    </dgm:pt>
    <dgm:pt modelId="{19D7C475-7426-4C7D-9B3C-F69E75560746}" type="pres">
      <dgm:prSet presAssocID="{C09141AA-1180-4EEA-BB3D-E50D6BE32681}" presName="node" presStyleLbl="node1" presStyleIdx="2" presStyleCnt="4">
        <dgm:presLayoutVars>
          <dgm:bulletEnabled val="1"/>
        </dgm:presLayoutVars>
      </dgm:prSet>
      <dgm:spPr/>
      <dgm:t>
        <a:bodyPr/>
        <a:lstStyle/>
        <a:p>
          <a:endParaRPr lang="en-US"/>
        </a:p>
      </dgm:t>
    </dgm:pt>
    <dgm:pt modelId="{BA910134-ECF0-40FC-A1A1-EF052351B4C6}" type="pres">
      <dgm:prSet presAssocID="{169CF55D-1A10-47E7-9FA3-D0EEF823AA84}" presName="sibTrans" presStyleLbl="sibTrans2D1" presStyleIdx="2" presStyleCnt="3"/>
      <dgm:spPr/>
      <dgm:t>
        <a:bodyPr/>
        <a:lstStyle/>
        <a:p>
          <a:endParaRPr lang="en-US"/>
        </a:p>
      </dgm:t>
    </dgm:pt>
    <dgm:pt modelId="{ED52866E-B7AD-4B48-B2B6-407410EBB2FC}" type="pres">
      <dgm:prSet presAssocID="{169CF55D-1A10-47E7-9FA3-D0EEF823AA84}" presName="connectorText" presStyleLbl="sibTrans2D1" presStyleIdx="2" presStyleCnt="3"/>
      <dgm:spPr/>
      <dgm:t>
        <a:bodyPr/>
        <a:lstStyle/>
        <a:p>
          <a:endParaRPr lang="en-US"/>
        </a:p>
      </dgm:t>
    </dgm:pt>
    <dgm:pt modelId="{0756992E-08CD-43EC-AFDA-E6DA43A332E2}" type="pres">
      <dgm:prSet presAssocID="{1F96D148-A79E-4107-B0F8-B44A919D7033}" presName="node" presStyleLbl="node1" presStyleIdx="3" presStyleCnt="4">
        <dgm:presLayoutVars>
          <dgm:bulletEnabled val="1"/>
        </dgm:presLayoutVars>
      </dgm:prSet>
      <dgm:spPr/>
      <dgm:t>
        <a:bodyPr/>
        <a:lstStyle/>
        <a:p>
          <a:endParaRPr lang="en-US"/>
        </a:p>
      </dgm:t>
    </dgm:pt>
  </dgm:ptLst>
  <dgm:cxnLst>
    <dgm:cxn modelId="{C3B5CB29-4B72-4650-B9F1-C65C0D46E747}" srcId="{61DE8ECA-9786-4EE4-8FAD-CB7A86AC2147}" destId="{6CD91890-5F3F-49F2-BF50-C962376AEF69}" srcOrd="1" destOrd="0" parTransId="{BA603D89-0048-464F-95DF-D1DFC2C89CB3}" sibTransId="{930A6662-2CE0-498E-96C0-D9255E8F34FA}"/>
    <dgm:cxn modelId="{35DA2DA6-8D2A-411C-B3A0-1D7708E4B22E}" type="presOf" srcId="{53595AE0-D089-4503-B026-470C4515D73D}" destId="{0E9F5101-2E58-4790-82FD-6E1D158F3747}" srcOrd="1" destOrd="0" presId="urn:microsoft.com/office/officeart/2005/8/layout/process1"/>
    <dgm:cxn modelId="{22FDA06A-D319-4722-BFCB-1E56C9E2A50B}" type="presOf" srcId="{169CF55D-1A10-47E7-9FA3-D0EEF823AA84}" destId="{ED52866E-B7AD-4B48-B2B6-407410EBB2FC}" srcOrd="1" destOrd="0" presId="urn:microsoft.com/office/officeart/2005/8/layout/process1"/>
    <dgm:cxn modelId="{0B4F1989-8F08-48A5-B599-8D91B5BB146A}" type="presOf" srcId="{930A6662-2CE0-498E-96C0-D9255E8F34FA}" destId="{F373EADD-B6A3-416B-8874-007A5980B8C6}" srcOrd="0" destOrd="0" presId="urn:microsoft.com/office/officeart/2005/8/layout/process1"/>
    <dgm:cxn modelId="{D1B54B2C-65DC-4DE1-ACCA-9B05C06BFF65}" srcId="{61DE8ECA-9786-4EE4-8FAD-CB7A86AC2147}" destId="{1F96D148-A79E-4107-B0F8-B44A919D7033}" srcOrd="3" destOrd="0" parTransId="{06B57772-CA24-4324-BF67-BDED3BD72AB0}" sibTransId="{4BC8E49D-0094-465D-8D51-C7752C61BC0D}"/>
    <dgm:cxn modelId="{DC4EC740-0370-40E5-8A68-E2831F867AF7}" srcId="{61DE8ECA-9786-4EE4-8FAD-CB7A86AC2147}" destId="{C09141AA-1180-4EEA-BB3D-E50D6BE32681}" srcOrd="2" destOrd="0" parTransId="{567BB943-0CD8-4B4B-8703-B7F653E4CFCF}" sibTransId="{169CF55D-1A10-47E7-9FA3-D0EEF823AA84}"/>
    <dgm:cxn modelId="{D4658044-BF64-479E-A0B3-DFF29BDF4A3E}" srcId="{61DE8ECA-9786-4EE4-8FAD-CB7A86AC2147}" destId="{457CB517-5C8A-448B-9EB6-2C79DF768197}" srcOrd="0" destOrd="0" parTransId="{BBAC7223-5E7E-43C2-9E03-3F96BAA56F04}" sibTransId="{53595AE0-D089-4503-B026-470C4515D73D}"/>
    <dgm:cxn modelId="{AE9FBF04-7286-4121-BC51-D73229FBFFB1}" type="presOf" srcId="{457CB517-5C8A-448B-9EB6-2C79DF768197}" destId="{D58E8779-64F9-47C7-B4CA-2AE4AAB60863}" srcOrd="0" destOrd="0" presId="urn:microsoft.com/office/officeart/2005/8/layout/process1"/>
    <dgm:cxn modelId="{E9DC991B-3751-41DE-AF5F-04AA5B346433}" type="presOf" srcId="{930A6662-2CE0-498E-96C0-D9255E8F34FA}" destId="{AB71AE06-233E-4016-9093-2F80D70D18E9}" srcOrd="1" destOrd="0" presId="urn:microsoft.com/office/officeart/2005/8/layout/process1"/>
    <dgm:cxn modelId="{5F96A22B-C899-4010-BA00-8C1F5AAF3E73}" type="presOf" srcId="{6CD91890-5F3F-49F2-BF50-C962376AEF69}" destId="{97A75F34-AA59-4F33-945E-961690769936}" srcOrd="0" destOrd="0" presId="urn:microsoft.com/office/officeart/2005/8/layout/process1"/>
    <dgm:cxn modelId="{D48E0A95-A774-4F25-8DC5-A21A2F600983}" type="presOf" srcId="{169CF55D-1A10-47E7-9FA3-D0EEF823AA84}" destId="{BA910134-ECF0-40FC-A1A1-EF052351B4C6}" srcOrd="0" destOrd="0" presId="urn:microsoft.com/office/officeart/2005/8/layout/process1"/>
    <dgm:cxn modelId="{00EF62B4-AA7E-4275-939D-F1DDF52BB9DB}" type="presOf" srcId="{1F96D148-A79E-4107-B0F8-B44A919D7033}" destId="{0756992E-08CD-43EC-AFDA-E6DA43A332E2}" srcOrd="0" destOrd="0" presId="urn:microsoft.com/office/officeart/2005/8/layout/process1"/>
    <dgm:cxn modelId="{9E3AFDCA-5CD1-45D1-A113-FA9AB0A64FF0}" type="presOf" srcId="{C09141AA-1180-4EEA-BB3D-E50D6BE32681}" destId="{19D7C475-7426-4C7D-9B3C-F69E75560746}" srcOrd="0" destOrd="0" presId="urn:microsoft.com/office/officeart/2005/8/layout/process1"/>
    <dgm:cxn modelId="{920BA119-7B16-4272-B8C6-B0C7D22B2EE5}" type="presOf" srcId="{61DE8ECA-9786-4EE4-8FAD-CB7A86AC2147}" destId="{6EDA57A7-81C5-46EB-8140-966D79F12CDE}" srcOrd="0" destOrd="0" presId="urn:microsoft.com/office/officeart/2005/8/layout/process1"/>
    <dgm:cxn modelId="{C341AA5A-C252-41EA-941F-594BFC428F06}" type="presOf" srcId="{53595AE0-D089-4503-B026-470C4515D73D}" destId="{F316BCD5-2375-4297-90E0-C1A261BF3D94}" srcOrd="0" destOrd="0" presId="urn:microsoft.com/office/officeart/2005/8/layout/process1"/>
    <dgm:cxn modelId="{71ECEFFD-33E1-46FA-BDA0-CD0E569CD9F0}" type="presParOf" srcId="{6EDA57A7-81C5-46EB-8140-966D79F12CDE}" destId="{D58E8779-64F9-47C7-B4CA-2AE4AAB60863}" srcOrd="0" destOrd="0" presId="urn:microsoft.com/office/officeart/2005/8/layout/process1"/>
    <dgm:cxn modelId="{09011B37-F1DA-4334-AB81-F3A4039BAF23}" type="presParOf" srcId="{6EDA57A7-81C5-46EB-8140-966D79F12CDE}" destId="{F316BCD5-2375-4297-90E0-C1A261BF3D94}" srcOrd="1" destOrd="0" presId="urn:microsoft.com/office/officeart/2005/8/layout/process1"/>
    <dgm:cxn modelId="{22FD6FC3-3168-4A61-83CA-C08A8B5ADEC2}" type="presParOf" srcId="{F316BCD5-2375-4297-90E0-C1A261BF3D94}" destId="{0E9F5101-2E58-4790-82FD-6E1D158F3747}" srcOrd="0" destOrd="0" presId="urn:microsoft.com/office/officeart/2005/8/layout/process1"/>
    <dgm:cxn modelId="{A1BF08DD-6AE2-4D3B-8CCD-2CC54CC3C47D}" type="presParOf" srcId="{6EDA57A7-81C5-46EB-8140-966D79F12CDE}" destId="{97A75F34-AA59-4F33-945E-961690769936}" srcOrd="2" destOrd="0" presId="urn:microsoft.com/office/officeart/2005/8/layout/process1"/>
    <dgm:cxn modelId="{2A1296C1-F78D-4E9C-9D51-A22505ADAD2D}" type="presParOf" srcId="{6EDA57A7-81C5-46EB-8140-966D79F12CDE}" destId="{F373EADD-B6A3-416B-8874-007A5980B8C6}" srcOrd="3" destOrd="0" presId="urn:microsoft.com/office/officeart/2005/8/layout/process1"/>
    <dgm:cxn modelId="{8FB18767-DE97-4D67-A963-75D0FA26D345}" type="presParOf" srcId="{F373EADD-B6A3-416B-8874-007A5980B8C6}" destId="{AB71AE06-233E-4016-9093-2F80D70D18E9}" srcOrd="0" destOrd="0" presId="urn:microsoft.com/office/officeart/2005/8/layout/process1"/>
    <dgm:cxn modelId="{46733E9C-7ED1-47EA-9952-1C0DF9396C15}" type="presParOf" srcId="{6EDA57A7-81C5-46EB-8140-966D79F12CDE}" destId="{19D7C475-7426-4C7D-9B3C-F69E75560746}" srcOrd="4" destOrd="0" presId="urn:microsoft.com/office/officeart/2005/8/layout/process1"/>
    <dgm:cxn modelId="{D1F0DD2F-9DDB-4AAE-B1EB-4F293E5978B4}" type="presParOf" srcId="{6EDA57A7-81C5-46EB-8140-966D79F12CDE}" destId="{BA910134-ECF0-40FC-A1A1-EF052351B4C6}" srcOrd="5" destOrd="0" presId="urn:microsoft.com/office/officeart/2005/8/layout/process1"/>
    <dgm:cxn modelId="{58AB6041-7DE9-4269-B675-ACA41BEF937E}" type="presParOf" srcId="{BA910134-ECF0-40FC-A1A1-EF052351B4C6}" destId="{ED52866E-B7AD-4B48-B2B6-407410EBB2FC}" srcOrd="0" destOrd="0" presId="urn:microsoft.com/office/officeart/2005/8/layout/process1"/>
    <dgm:cxn modelId="{53F4F09B-7F86-4667-A33B-4E5FF785171C}" type="presParOf" srcId="{6EDA57A7-81C5-46EB-8140-966D79F12CDE}" destId="{0756992E-08CD-43EC-AFDA-E6DA43A332E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A7BA1-E5BE-4C79-B39A-0EEF565EB078}" type="doc">
      <dgm:prSet loTypeId="urn:microsoft.com/office/officeart/2005/8/layout/pyramid1" loCatId="pyramid" qsTypeId="urn:microsoft.com/office/officeart/2005/8/quickstyle/simple1" qsCatId="simple" csTypeId="urn:microsoft.com/office/officeart/2005/8/colors/accent1_2" csCatId="accent1" phldr="1"/>
      <dgm:spPr/>
    </dgm:pt>
    <dgm:pt modelId="{074C4A84-6A0B-4755-B2F5-93391A194FF7}">
      <dgm:prSet phldrT="[Text]"/>
      <dgm:spPr/>
      <dgm:t>
        <a:bodyPr/>
        <a:lstStyle/>
        <a:p>
          <a:r>
            <a:rPr lang="en-US" dirty="0" smtClean="0"/>
            <a:t>King</a:t>
          </a:r>
          <a:endParaRPr lang="en-US" dirty="0"/>
        </a:p>
      </dgm:t>
    </dgm:pt>
    <dgm:pt modelId="{D32A5B17-B83D-4950-A699-DBFBE402DF7C}" type="parTrans" cxnId="{ED197F07-59E7-463D-91BF-B83BB1A68CF4}">
      <dgm:prSet/>
      <dgm:spPr/>
      <dgm:t>
        <a:bodyPr/>
        <a:lstStyle/>
        <a:p>
          <a:endParaRPr lang="en-US"/>
        </a:p>
      </dgm:t>
    </dgm:pt>
    <dgm:pt modelId="{F8F5F108-03B8-4A88-8127-7C6346D0BF1B}" type="sibTrans" cxnId="{ED197F07-59E7-463D-91BF-B83BB1A68CF4}">
      <dgm:prSet/>
      <dgm:spPr/>
      <dgm:t>
        <a:bodyPr/>
        <a:lstStyle/>
        <a:p>
          <a:endParaRPr lang="en-US"/>
        </a:p>
      </dgm:t>
    </dgm:pt>
    <dgm:pt modelId="{F835480F-D911-4942-9198-B2761068F13C}">
      <dgm:prSet phldrT="[Text]"/>
      <dgm:spPr/>
      <dgm:t>
        <a:bodyPr/>
        <a:lstStyle/>
        <a:p>
          <a:r>
            <a:rPr lang="en-US" u="sng" dirty="0" smtClean="0"/>
            <a:t>Upper Class- </a:t>
          </a:r>
          <a:r>
            <a:rPr lang="en-US" dirty="0" smtClean="0"/>
            <a:t>priests, nobility, rich merchants</a:t>
          </a:r>
          <a:endParaRPr lang="en-US" dirty="0"/>
        </a:p>
      </dgm:t>
    </dgm:pt>
    <dgm:pt modelId="{880AB1AC-86AC-45AC-A03E-C0292BE24888}" type="parTrans" cxnId="{75215BC7-0032-4826-A4AE-604941C0F0D4}">
      <dgm:prSet/>
      <dgm:spPr/>
      <dgm:t>
        <a:bodyPr/>
        <a:lstStyle/>
        <a:p>
          <a:endParaRPr lang="en-US"/>
        </a:p>
      </dgm:t>
    </dgm:pt>
    <dgm:pt modelId="{BBDB047D-1791-44C0-BD8D-936F9C7E0281}" type="sibTrans" cxnId="{75215BC7-0032-4826-A4AE-604941C0F0D4}">
      <dgm:prSet/>
      <dgm:spPr/>
      <dgm:t>
        <a:bodyPr/>
        <a:lstStyle/>
        <a:p>
          <a:endParaRPr lang="en-US"/>
        </a:p>
      </dgm:t>
    </dgm:pt>
    <dgm:pt modelId="{1C7EE0DF-E4BB-409A-9144-658A746EB599}">
      <dgm:prSet phldrT="[Text]"/>
      <dgm:spPr/>
      <dgm:t>
        <a:bodyPr/>
        <a:lstStyle/>
        <a:p>
          <a:r>
            <a:rPr lang="en-US" u="sng" dirty="0" smtClean="0"/>
            <a:t>Lower Class- </a:t>
          </a:r>
          <a:r>
            <a:rPr lang="en-US" dirty="0" smtClean="0"/>
            <a:t>merchants, farmers, artisans</a:t>
          </a:r>
          <a:endParaRPr lang="en-US" dirty="0"/>
        </a:p>
      </dgm:t>
    </dgm:pt>
    <dgm:pt modelId="{EE8E6199-7AE4-48B8-A5EF-2DF4415802CC}" type="parTrans" cxnId="{B905F4FF-A776-4310-B50C-93C2BCBA8C02}">
      <dgm:prSet/>
      <dgm:spPr/>
      <dgm:t>
        <a:bodyPr/>
        <a:lstStyle/>
        <a:p>
          <a:endParaRPr lang="en-US"/>
        </a:p>
      </dgm:t>
    </dgm:pt>
    <dgm:pt modelId="{CFF7E403-07F4-4807-8583-52344FCB55D8}" type="sibTrans" cxnId="{B905F4FF-A776-4310-B50C-93C2BCBA8C02}">
      <dgm:prSet/>
      <dgm:spPr/>
      <dgm:t>
        <a:bodyPr/>
        <a:lstStyle/>
        <a:p>
          <a:endParaRPr lang="en-US"/>
        </a:p>
      </dgm:t>
    </dgm:pt>
    <dgm:pt modelId="{C8FDE7ED-B9AC-4721-8D36-90C21B919616}">
      <dgm:prSet phldrT="[Text]"/>
      <dgm:spPr/>
      <dgm:t>
        <a:bodyPr/>
        <a:lstStyle/>
        <a:p>
          <a:r>
            <a:rPr lang="en-US" u="sng" dirty="0" smtClean="0"/>
            <a:t>Lowest Class- </a:t>
          </a:r>
          <a:r>
            <a:rPr lang="en-US" dirty="0" smtClean="0"/>
            <a:t>slaves captured from war, or owe money</a:t>
          </a:r>
          <a:endParaRPr lang="en-US" dirty="0"/>
        </a:p>
      </dgm:t>
    </dgm:pt>
    <dgm:pt modelId="{7A6D729B-20E5-479E-82F1-CF733815E8AA}" type="parTrans" cxnId="{C39E2BB9-B685-4230-9B9D-E7749C01758E}">
      <dgm:prSet/>
      <dgm:spPr/>
      <dgm:t>
        <a:bodyPr/>
        <a:lstStyle/>
        <a:p>
          <a:endParaRPr lang="en-US"/>
        </a:p>
      </dgm:t>
    </dgm:pt>
    <dgm:pt modelId="{A921F085-2C79-4F5A-AFEB-9D2A61E70495}" type="sibTrans" cxnId="{C39E2BB9-B685-4230-9B9D-E7749C01758E}">
      <dgm:prSet/>
      <dgm:spPr/>
      <dgm:t>
        <a:bodyPr/>
        <a:lstStyle/>
        <a:p>
          <a:endParaRPr lang="en-US"/>
        </a:p>
      </dgm:t>
    </dgm:pt>
    <dgm:pt modelId="{40C72595-FD05-46E9-A430-9EEABE797A27}" type="pres">
      <dgm:prSet presAssocID="{BB9A7BA1-E5BE-4C79-B39A-0EEF565EB078}" presName="Name0" presStyleCnt="0">
        <dgm:presLayoutVars>
          <dgm:dir/>
          <dgm:animLvl val="lvl"/>
          <dgm:resizeHandles val="exact"/>
        </dgm:presLayoutVars>
      </dgm:prSet>
      <dgm:spPr/>
    </dgm:pt>
    <dgm:pt modelId="{00F24860-651F-451E-B6FA-55ED861AE1B8}" type="pres">
      <dgm:prSet presAssocID="{074C4A84-6A0B-4755-B2F5-93391A194FF7}" presName="Name8" presStyleCnt="0"/>
      <dgm:spPr/>
    </dgm:pt>
    <dgm:pt modelId="{CD8E9B54-713D-4A33-BB55-96BF9BC29FAE}" type="pres">
      <dgm:prSet presAssocID="{074C4A84-6A0B-4755-B2F5-93391A194FF7}" presName="level" presStyleLbl="node1" presStyleIdx="0" presStyleCnt="4">
        <dgm:presLayoutVars>
          <dgm:chMax val="1"/>
          <dgm:bulletEnabled val="1"/>
        </dgm:presLayoutVars>
      </dgm:prSet>
      <dgm:spPr/>
      <dgm:t>
        <a:bodyPr/>
        <a:lstStyle/>
        <a:p>
          <a:endParaRPr lang="en-US"/>
        </a:p>
      </dgm:t>
    </dgm:pt>
    <dgm:pt modelId="{1690B196-8488-48AF-8B66-371B697F47D0}" type="pres">
      <dgm:prSet presAssocID="{074C4A84-6A0B-4755-B2F5-93391A194FF7}" presName="levelTx" presStyleLbl="revTx" presStyleIdx="0" presStyleCnt="0">
        <dgm:presLayoutVars>
          <dgm:chMax val="1"/>
          <dgm:bulletEnabled val="1"/>
        </dgm:presLayoutVars>
      </dgm:prSet>
      <dgm:spPr/>
      <dgm:t>
        <a:bodyPr/>
        <a:lstStyle/>
        <a:p>
          <a:endParaRPr lang="en-US"/>
        </a:p>
      </dgm:t>
    </dgm:pt>
    <dgm:pt modelId="{12499127-CF25-4804-B5C8-4F753F9D52AC}" type="pres">
      <dgm:prSet presAssocID="{F835480F-D911-4942-9198-B2761068F13C}" presName="Name8" presStyleCnt="0"/>
      <dgm:spPr/>
    </dgm:pt>
    <dgm:pt modelId="{8BA77CCB-3097-4531-B36A-49E6722327A2}" type="pres">
      <dgm:prSet presAssocID="{F835480F-D911-4942-9198-B2761068F13C}" presName="level" presStyleLbl="node1" presStyleIdx="1" presStyleCnt="4">
        <dgm:presLayoutVars>
          <dgm:chMax val="1"/>
          <dgm:bulletEnabled val="1"/>
        </dgm:presLayoutVars>
      </dgm:prSet>
      <dgm:spPr/>
      <dgm:t>
        <a:bodyPr/>
        <a:lstStyle/>
        <a:p>
          <a:endParaRPr lang="en-US"/>
        </a:p>
      </dgm:t>
    </dgm:pt>
    <dgm:pt modelId="{2536FA5C-FA59-4E28-99CC-2529A510346D}" type="pres">
      <dgm:prSet presAssocID="{F835480F-D911-4942-9198-B2761068F13C}" presName="levelTx" presStyleLbl="revTx" presStyleIdx="0" presStyleCnt="0">
        <dgm:presLayoutVars>
          <dgm:chMax val="1"/>
          <dgm:bulletEnabled val="1"/>
        </dgm:presLayoutVars>
      </dgm:prSet>
      <dgm:spPr/>
      <dgm:t>
        <a:bodyPr/>
        <a:lstStyle/>
        <a:p>
          <a:endParaRPr lang="en-US"/>
        </a:p>
      </dgm:t>
    </dgm:pt>
    <dgm:pt modelId="{40B13E4A-3398-4D21-A371-BCBBDE277E22}" type="pres">
      <dgm:prSet presAssocID="{1C7EE0DF-E4BB-409A-9144-658A746EB599}" presName="Name8" presStyleCnt="0"/>
      <dgm:spPr/>
    </dgm:pt>
    <dgm:pt modelId="{336BEC5F-6DA2-4222-BE58-CCFB55610427}" type="pres">
      <dgm:prSet presAssocID="{1C7EE0DF-E4BB-409A-9144-658A746EB599}" presName="level" presStyleLbl="node1" presStyleIdx="2" presStyleCnt="4">
        <dgm:presLayoutVars>
          <dgm:chMax val="1"/>
          <dgm:bulletEnabled val="1"/>
        </dgm:presLayoutVars>
      </dgm:prSet>
      <dgm:spPr/>
      <dgm:t>
        <a:bodyPr/>
        <a:lstStyle/>
        <a:p>
          <a:endParaRPr lang="en-US"/>
        </a:p>
      </dgm:t>
    </dgm:pt>
    <dgm:pt modelId="{5FC74DB5-1561-4B4A-85FE-7977C539DC67}" type="pres">
      <dgm:prSet presAssocID="{1C7EE0DF-E4BB-409A-9144-658A746EB599}" presName="levelTx" presStyleLbl="revTx" presStyleIdx="0" presStyleCnt="0">
        <dgm:presLayoutVars>
          <dgm:chMax val="1"/>
          <dgm:bulletEnabled val="1"/>
        </dgm:presLayoutVars>
      </dgm:prSet>
      <dgm:spPr/>
      <dgm:t>
        <a:bodyPr/>
        <a:lstStyle/>
        <a:p>
          <a:endParaRPr lang="en-US"/>
        </a:p>
      </dgm:t>
    </dgm:pt>
    <dgm:pt modelId="{0D376EDD-A7E6-40F1-9EA0-CB75BD1CEA9B}" type="pres">
      <dgm:prSet presAssocID="{C8FDE7ED-B9AC-4721-8D36-90C21B919616}" presName="Name8" presStyleCnt="0"/>
      <dgm:spPr/>
    </dgm:pt>
    <dgm:pt modelId="{091E5E60-A23D-4F34-88CE-388C9BBF92C4}" type="pres">
      <dgm:prSet presAssocID="{C8FDE7ED-B9AC-4721-8D36-90C21B919616}" presName="level" presStyleLbl="node1" presStyleIdx="3" presStyleCnt="4">
        <dgm:presLayoutVars>
          <dgm:chMax val="1"/>
          <dgm:bulletEnabled val="1"/>
        </dgm:presLayoutVars>
      </dgm:prSet>
      <dgm:spPr/>
      <dgm:t>
        <a:bodyPr/>
        <a:lstStyle/>
        <a:p>
          <a:endParaRPr lang="en-US"/>
        </a:p>
      </dgm:t>
    </dgm:pt>
    <dgm:pt modelId="{77FE24C7-79B0-4CD7-9E43-BABD76761C24}" type="pres">
      <dgm:prSet presAssocID="{C8FDE7ED-B9AC-4721-8D36-90C21B919616}" presName="levelTx" presStyleLbl="revTx" presStyleIdx="0" presStyleCnt="0">
        <dgm:presLayoutVars>
          <dgm:chMax val="1"/>
          <dgm:bulletEnabled val="1"/>
        </dgm:presLayoutVars>
      </dgm:prSet>
      <dgm:spPr/>
      <dgm:t>
        <a:bodyPr/>
        <a:lstStyle/>
        <a:p>
          <a:endParaRPr lang="en-US"/>
        </a:p>
      </dgm:t>
    </dgm:pt>
  </dgm:ptLst>
  <dgm:cxnLst>
    <dgm:cxn modelId="{C89A68FD-1194-453E-970D-A458CC8CFB91}" type="presOf" srcId="{074C4A84-6A0B-4755-B2F5-93391A194FF7}" destId="{CD8E9B54-713D-4A33-BB55-96BF9BC29FAE}" srcOrd="0" destOrd="0" presId="urn:microsoft.com/office/officeart/2005/8/layout/pyramid1"/>
    <dgm:cxn modelId="{6D136594-B2FA-4650-9DC9-4215ED05B0A0}" type="presOf" srcId="{F835480F-D911-4942-9198-B2761068F13C}" destId="{2536FA5C-FA59-4E28-99CC-2529A510346D}" srcOrd="1" destOrd="0" presId="urn:microsoft.com/office/officeart/2005/8/layout/pyramid1"/>
    <dgm:cxn modelId="{36BDFA95-6E03-4969-962C-D03C62B541DC}" type="presOf" srcId="{BB9A7BA1-E5BE-4C79-B39A-0EEF565EB078}" destId="{40C72595-FD05-46E9-A430-9EEABE797A27}" srcOrd="0" destOrd="0" presId="urn:microsoft.com/office/officeart/2005/8/layout/pyramid1"/>
    <dgm:cxn modelId="{B548869B-FDFA-4F0A-812D-9F9B17EE1CCA}" type="presOf" srcId="{1C7EE0DF-E4BB-409A-9144-658A746EB599}" destId="{336BEC5F-6DA2-4222-BE58-CCFB55610427}" srcOrd="0" destOrd="0" presId="urn:microsoft.com/office/officeart/2005/8/layout/pyramid1"/>
    <dgm:cxn modelId="{ED197F07-59E7-463D-91BF-B83BB1A68CF4}" srcId="{BB9A7BA1-E5BE-4C79-B39A-0EEF565EB078}" destId="{074C4A84-6A0B-4755-B2F5-93391A194FF7}" srcOrd="0" destOrd="0" parTransId="{D32A5B17-B83D-4950-A699-DBFBE402DF7C}" sibTransId="{F8F5F108-03B8-4A88-8127-7C6346D0BF1B}"/>
    <dgm:cxn modelId="{57386B98-67A3-4C6D-9B88-06238C7CD4EA}" type="presOf" srcId="{C8FDE7ED-B9AC-4721-8D36-90C21B919616}" destId="{091E5E60-A23D-4F34-88CE-388C9BBF92C4}" srcOrd="0" destOrd="0" presId="urn:microsoft.com/office/officeart/2005/8/layout/pyramid1"/>
    <dgm:cxn modelId="{A5CC69B5-9A02-443F-8B5D-FC9B2C1C5AEB}" type="presOf" srcId="{C8FDE7ED-B9AC-4721-8D36-90C21B919616}" destId="{77FE24C7-79B0-4CD7-9E43-BABD76761C24}" srcOrd="1" destOrd="0" presId="urn:microsoft.com/office/officeart/2005/8/layout/pyramid1"/>
    <dgm:cxn modelId="{B905F4FF-A776-4310-B50C-93C2BCBA8C02}" srcId="{BB9A7BA1-E5BE-4C79-B39A-0EEF565EB078}" destId="{1C7EE0DF-E4BB-409A-9144-658A746EB599}" srcOrd="2" destOrd="0" parTransId="{EE8E6199-7AE4-48B8-A5EF-2DF4415802CC}" sibTransId="{CFF7E403-07F4-4807-8583-52344FCB55D8}"/>
    <dgm:cxn modelId="{75215BC7-0032-4826-A4AE-604941C0F0D4}" srcId="{BB9A7BA1-E5BE-4C79-B39A-0EEF565EB078}" destId="{F835480F-D911-4942-9198-B2761068F13C}" srcOrd="1" destOrd="0" parTransId="{880AB1AC-86AC-45AC-A03E-C0292BE24888}" sibTransId="{BBDB047D-1791-44C0-BD8D-936F9C7E0281}"/>
    <dgm:cxn modelId="{C39E2BB9-B685-4230-9B9D-E7749C01758E}" srcId="{BB9A7BA1-E5BE-4C79-B39A-0EEF565EB078}" destId="{C8FDE7ED-B9AC-4721-8D36-90C21B919616}" srcOrd="3" destOrd="0" parTransId="{7A6D729B-20E5-479E-82F1-CF733815E8AA}" sibTransId="{A921F085-2C79-4F5A-AFEB-9D2A61E70495}"/>
    <dgm:cxn modelId="{0CAD0458-5DC9-418E-8F90-5DE99EA610EB}" type="presOf" srcId="{F835480F-D911-4942-9198-B2761068F13C}" destId="{8BA77CCB-3097-4531-B36A-49E6722327A2}" srcOrd="0" destOrd="0" presId="urn:microsoft.com/office/officeart/2005/8/layout/pyramid1"/>
    <dgm:cxn modelId="{0BC6003C-A000-47D3-8199-C18CA71EE737}" type="presOf" srcId="{1C7EE0DF-E4BB-409A-9144-658A746EB599}" destId="{5FC74DB5-1561-4B4A-85FE-7977C539DC67}" srcOrd="1" destOrd="0" presId="urn:microsoft.com/office/officeart/2005/8/layout/pyramid1"/>
    <dgm:cxn modelId="{1BE6B3D4-7EB9-4CC6-8D00-AC67B69F46A0}" type="presOf" srcId="{074C4A84-6A0B-4755-B2F5-93391A194FF7}" destId="{1690B196-8488-48AF-8B66-371B697F47D0}" srcOrd="1" destOrd="0" presId="urn:microsoft.com/office/officeart/2005/8/layout/pyramid1"/>
    <dgm:cxn modelId="{5C733DBD-1FC2-4009-BB13-0555FBD24D88}" type="presParOf" srcId="{40C72595-FD05-46E9-A430-9EEABE797A27}" destId="{00F24860-651F-451E-B6FA-55ED861AE1B8}" srcOrd="0" destOrd="0" presId="urn:microsoft.com/office/officeart/2005/8/layout/pyramid1"/>
    <dgm:cxn modelId="{5FE7828E-3664-4CB1-B21B-5D5D85AC5144}" type="presParOf" srcId="{00F24860-651F-451E-B6FA-55ED861AE1B8}" destId="{CD8E9B54-713D-4A33-BB55-96BF9BC29FAE}" srcOrd="0" destOrd="0" presId="urn:microsoft.com/office/officeart/2005/8/layout/pyramid1"/>
    <dgm:cxn modelId="{0E382903-EEF9-41FF-A70D-CACC1B3F8F2B}" type="presParOf" srcId="{00F24860-651F-451E-B6FA-55ED861AE1B8}" destId="{1690B196-8488-48AF-8B66-371B697F47D0}" srcOrd="1" destOrd="0" presId="urn:microsoft.com/office/officeart/2005/8/layout/pyramid1"/>
    <dgm:cxn modelId="{EF1C8D78-1B46-4D8C-B713-1D0A321FE53F}" type="presParOf" srcId="{40C72595-FD05-46E9-A430-9EEABE797A27}" destId="{12499127-CF25-4804-B5C8-4F753F9D52AC}" srcOrd="1" destOrd="0" presId="urn:microsoft.com/office/officeart/2005/8/layout/pyramid1"/>
    <dgm:cxn modelId="{56BB7D3F-89EA-44B6-8C12-4680B445FEA6}" type="presParOf" srcId="{12499127-CF25-4804-B5C8-4F753F9D52AC}" destId="{8BA77CCB-3097-4531-B36A-49E6722327A2}" srcOrd="0" destOrd="0" presId="urn:microsoft.com/office/officeart/2005/8/layout/pyramid1"/>
    <dgm:cxn modelId="{27C376B1-0854-470D-9776-7D1B31330FAE}" type="presParOf" srcId="{12499127-CF25-4804-B5C8-4F753F9D52AC}" destId="{2536FA5C-FA59-4E28-99CC-2529A510346D}" srcOrd="1" destOrd="0" presId="urn:microsoft.com/office/officeart/2005/8/layout/pyramid1"/>
    <dgm:cxn modelId="{CF4509A9-1473-4639-AF57-4119891DF2E6}" type="presParOf" srcId="{40C72595-FD05-46E9-A430-9EEABE797A27}" destId="{40B13E4A-3398-4D21-A371-BCBBDE277E22}" srcOrd="2" destOrd="0" presId="urn:microsoft.com/office/officeart/2005/8/layout/pyramid1"/>
    <dgm:cxn modelId="{8610D26B-448D-4205-A9A4-FF94E2555211}" type="presParOf" srcId="{40B13E4A-3398-4D21-A371-BCBBDE277E22}" destId="{336BEC5F-6DA2-4222-BE58-CCFB55610427}" srcOrd="0" destOrd="0" presId="urn:microsoft.com/office/officeart/2005/8/layout/pyramid1"/>
    <dgm:cxn modelId="{8848C024-CB55-446A-B970-0C0FBBDD27F4}" type="presParOf" srcId="{40B13E4A-3398-4D21-A371-BCBBDE277E22}" destId="{5FC74DB5-1561-4B4A-85FE-7977C539DC67}" srcOrd="1" destOrd="0" presId="urn:microsoft.com/office/officeart/2005/8/layout/pyramid1"/>
    <dgm:cxn modelId="{3C0AEB40-01DC-47BF-B9C2-5A720DFEB337}" type="presParOf" srcId="{40C72595-FD05-46E9-A430-9EEABE797A27}" destId="{0D376EDD-A7E6-40F1-9EA0-CB75BD1CEA9B}" srcOrd="3" destOrd="0" presId="urn:microsoft.com/office/officeart/2005/8/layout/pyramid1"/>
    <dgm:cxn modelId="{9427CB50-541D-4841-B009-EFA2FAD2D10F}" type="presParOf" srcId="{0D376EDD-A7E6-40F1-9EA0-CB75BD1CEA9B}" destId="{091E5E60-A23D-4F34-88CE-388C9BBF92C4}" srcOrd="0" destOrd="0" presId="urn:microsoft.com/office/officeart/2005/8/layout/pyramid1"/>
    <dgm:cxn modelId="{1CD1D50F-607F-411E-A38F-1B400F5CCD1C}" type="presParOf" srcId="{0D376EDD-A7E6-40F1-9EA0-CB75BD1CEA9B}" destId="{77FE24C7-79B0-4CD7-9E43-BABD76761C2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E8779-64F9-47C7-B4CA-2AE4AAB60863}">
      <dsp:nvSpPr>
        <dsp:cNvPr id="0" name=""/>
        <dsp:cNvSpPr/>
      </dsp:nvSpPr>
      <dsp:spPr>
        <a:xfrm>
          <a:off x="3270" y="2199139"/>
          <a:ext cx="1430007" cy="858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Surplus of food</a:t>
          </a:r>
          <a:endParaRPr lang="en-US" sz="1800" kern="1200" dirty="0"/>
        </a:p>
      </dsp:txBody>
      <dsp:txXfrm>
        <a:off x="28400" y="2224269"/>
        <a:ext cx="1379747" cy="807744"/>
      </dsp:txXfrm>
    </dsp:sp>
    <dsp:sp modelId="{F316BCD5-2375-4297-90E0-C1A261BF3D94}">
      <dsp:nvSpPr>
        <dsp:cNvPr id="0" name=""/>
        <dsp:cNvSpPr/>
      </dsp:nvSpPr>
      <dsp:spPr>
        <a:xfrm>
          <a:off x="1576278" y="2450820"/>
          <a:ext cx="303161" cy="354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576278" y="2521748"/>
        <a:ext cx="212213" cy="212785"/>
      </dsp:txXfrm>
    </dsp:sp>
    <dsp:sp modelId="{97A75F34-AA59-4F33-945E-961690769936}">
      <dsp:nvSpPr>
        <dsp:cNvPr id="0" name=""/>
        <dsp:cNvSpPr/>
      </dsp:nvSpPr>
      <dsp:spPr>
        <a:xfrm>
          <a:off x="2005280" y="2199139"/>
          <a:ext cx="1430007" cy="858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 growth</a:t>
          </a:r>
          <a:endParaRPr lang="en-US" sz="1800" kern="1200" dirty="0"/>
        </a:p>
      </dsp:txBody>
      <dsp:txXfrm>
        <a:off x="2030410" y="2224269"/>
        <a:ext cx="1379747" cy="807744"/>
      </dsp:txXfrm>
    </dsp:sp>
    <dsp:sp modelId="{F373EADD-B6A3-416B-8874-007A5980B8C6}">
      <dsp:nvSpPr>
        <dsp:cNvPr id="0" name=""/>
        <dsp:cNvSpPr/>
      </dsp:nvSpPr>
      <dsp:spPr>
        <a:xfrm>
          <a:off x="3578288" y="2450820"/>
          <a:ext cx="303161" cy="354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578288" y="2521748"/>
        <a:ext cx="212213" cy="212785"/>
      </dsp:txXfrm>
    </dsp:sp>
    <dsp:sp modelId="{19D7C475-7426-4C7D-9B3C-F69E75560746}">
      <dsp:nvSpPr>
        <dsp:cNvPr id="0" name=""/>
        <dsp:cNvSpPr/>
      </dsp:nvSpPr>
      <dsp:spPr>
        <a:xfrm>
          <a:off x="4007290" y="2199139"/>
          <a:ext cx="1430007" cy="858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villages</a:t>
          </a:r>
          <a:endParaRPr lang="en-US" sz="1800" kern="1200" dirty="0"/>
        </a:p>
      </dsp:txBody>
      <dsp:txXfrm>
        <a:off x="4032420" y="2224269"/>
        <a:ext cx="1379747" cy="807744"/>
      </dsp:txXfrm>
    </dsp:sp>
    <dsp:sp modelId="{BA910134-ECF0-40FC-A1A1-EF052351B4C6}">
      <dsp:nvSpPr>
        <dsp:cNvPr id="0" name=""/>
        <dsp:cNvSpPr/>
      </dsp:nvSpPr>
      <dsp:spPr>
        <a:xfrm>
          <a:off x="5580298" y="2450820"/>
          <a:ext cx="303161" cy="354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80298" y="2521748"/>
        <a:ext cx="212213" cy="212785"/>
      </dsp:txXfrm>
    </dsp:sp>
    <dsp:sp modelId="{0756992E-08CD-43EC-AFDA-E6DA43A332E2}">
      <dsp:nvSpPr>
        <dsp:cNvPr id="0" name=""/>
        <dsp:cNvSpPr/>
      </dsp:nvSpPr>
      <dsp:spPr>
        <a:xfrm>
          <a:off x="6009301" y="2199139"/>
          <a:ext cx="1430007" cy="858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civilizations</a:t>
          </a:r>
          <a:endParaRPr lang="en-US" sz="1800" kern="1200" dirty="0"/>
        </a:p>
      </dsp:txBody>
      <dsp:txXfrm>
        <a:off x="6034431" y="2224269"/>
        <a:ext cx="1379747" cy="807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E9B54-713D-4A33-BB55-96BF9BC29FAE}">
      <dsp:nvSpPr>
        <dsp:cNvPr id="0" name=""/>
        <dsp:cNvSpPr/>
      </dsp:nvSpPr>
      <dsp:spPr>
        <a:xfrm>
          <a:off x="2647665" y="0"/>
          <a:ext cx="1765110" cy="1351128"/>
        </a:xfrm>
        <a:prstGeom prst="trapezoid">
          <a:avLst>
            <a:gd name="adj" fmla="val 653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King</a:t>
          </a:r>
          <a:endParaRPr lang="en-US" sz="2400" kern="1200" dirty="0"/>
        </a:p>
      </dsp:txBody>
      <dsp:txXfrm>
        <a:off x="2647665" y="0"/>
        <a:ext cx="1765110" cy="1351128"/>
      </dsp:txXfrm>
    </dsp:sp>
    <dsp:sp modelId="{8BA77CCB-3097-4531-B36A-49E6722327A2}">
      <dsp:nvSpPr>
        <dsp:cNvPr id="0" name=""/>
        <dsp:cNvSpPr/>
      </dsp:nvSpPr>
      <dsp:spPr>
        <a:xfrm>
          <a:off x="1765110" y="1351128"/>
          <a:ext cx="3530221" cy="1351128"/>
        </a:xfrm>
        <a:prstGeom prst="trapezoid">
          <a:avLst>
            <a:gd name="adj" fmla="val 653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u="sng" kern="1200" dirty="0" smtClean="0"/>
            <a:t>Upper Class- </a:t>
          </a:r>
          <a:r>
            <a:rPr lang="en-US" sz="2400" kern="1200" dirty="0" smtClean="0"/>
            <a:t>priests, nobility, rich merchants</a:t>
          </a:r>
          <a:endParaRPr lang="en-US" sz="2400" kern="1200" dirty="0"/>
        </a:p>
      </dsp:txBody>
      <dsp:txXfrm>
        <a:off x="2382899" y="1351128"/>
        <a:ext cx="2294643" cy="1351128"/>
      </dsp:txXfrm>
    </dsp:sp>
    <dsp:sp modelId="{336BEC5F-6DA2-4222-BE58-CCFB55610427}">
      <dsp:nvSpPr>
        <dsp:cNvPr id="0" name=""/>
        <dsp:cNvSpPr/>
      </dsp:nvSpPr>
      <dsp:spPr>
        <a:xfrm>
          <a:off x="882555" y="2702256"/>
          <a:ext cx="5295331" cy="1351128"/>
        </a:xfrm>
        <a:prstGeom prst="trapezoid">
          <a:avLst>
            <a:gd name="adj" fmla="val 653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u="sng" kern="1200" dirty="0" smtClean="0"/>
            <a:t>Lower Class- </a:t>
          </a:r>
          <a:r>
            <a:rPr lang="en-US" sz="2400" kern="1200" dirty="0" smtClean="0"/>
            <a:t>merchants, farmers, artisans</a:t>
          </a:r>
          <a:endParaRPr lang="en-US" sz="2400" kern="1200" dirty="0"/>
        </a:p>
      </dsp:txBody>
      <dsp:txXfrm>
        <a:off x="1809238" y="2702256"/>
        <a:ext cx="3441965" cy="1351128"/>
      </dsp:txXfrm>
    </dsp:sp>
    <dsp:sp modelId="{091E5E60-A23D-4F34-88CE-388C9BBF92C4}">
      <dsp:nvSpPr>
        <dsp:cNvPr id="0" name=""/>
        <dsp:cNvSpPr/>
      </dsp:nvSpPr>
      <dsp:spPr>
        <a:xfrm>
          <a:off x="0" y="4053384"/>
          <a:ext cx="7060442" cy="1351128"/>
        </a:xfrm>
        <a:prstGeom prst="trapezoid">
          <a:avLst>
            <a:gd name="adj" fmla="val 653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u="sng" kern="1200" dirty="0" smtClean="0"/>
            <a:t>Lowest Class- </a:t>
          </a:r>
          <a:r>
            <a:rPr lang="en-US" sz="2400" kern="1200" dirty="0" smtClean="0"/>
            <a:t>slaves captured from war, or owe money</a:t>
          </a:r>
          <a:endParaRPr lang="en-US" sz="2400" kern="1200" dirty="0"/>
        </a:p>
      </dsp:txBody>
      <dsp:txXfrm>
        <a:off x="1235577" y="4053384"/>
        <a:ext cx="4589287" cy="13511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C7B9E4E4-F5A1-4461-B0A7-58E1E2B36AD9}" type="datetimeFigureOut">
              <a:rPr lang="en-US" smtClean="0"/>
              <a:t>11/1/2016</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1685781F-41D7-47F4-84F1-7DC4D686D81A}" type="slidenum">
              <a:rPr lang="en-US" smtClean="0"/>
              <a:t>‹#›</a:t>
            </a:fld>
            <a:endParaRPr lang="en-US"/>
          </a:p>
        </p:txBody>
      </p:sp>
    </p:spTree>
    <p:extLst>
      <p:ext uri="{BB962C8B-B14F-4D97-AF65-F5344CB8AC3E}">
        <p14:creationId xmlns:p14="http://schemas.microsoft.com/office/powerpoint/2010/main" val="21449916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107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171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79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14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69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85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17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13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795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801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73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11/1/2016</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14BA3-231D-4DBD-8353-9A4446A2F9C4}"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2F61C-165D-43B4-84CA-621BE6A62B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51526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5RP2KfewiJ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rainpop.com/socialstudies/worldhistory/sumeria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app.discoveryeducation.com/learn/videos/ca8d95b3-48b5-4c57-bfcd-ceddd830072b?hasLocalHost=fal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my.hrw.com/ss_2012/ms_whist12/eactivities/Animation/wh02_ziggurat.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Do Now: 10/26</a:t>
            </a:r>
            <a:r>
              <a:rPr lang="en-US" dirty="0" smtClean="0"/>
              <a:t>:</a:t>
            </a:r>
            <a:endParaRPr lang="en-US" dirty="0"/>
          </a:p>
        </p:txBody>
      </p:sp>
      <p:sp>
        <p:nvSpPr>
          <p:cNvPr id="3" name="Content Placeholder 2"/>
          <p:cNvSpPr>
            <a:spLocks noGrp="1"/>
          </p:cNvSpPr>
          <p:nvPr>
            <p:ph idx="1"/>
          </p:nvPr>
        </p:nvSpPr>
        <p:spPr>
          <a:xfrm>
            <a:off x="633702" y="1232647"/>
            <a:ext cx="7917869" cy="4291013"/>
          </a:xfrm>
        </p:spPr>
        <p:txBody>
          <a:bodyPr/>
          <a:lstStyle/>
          <a:p>
            <a:r>
              <a:rPr lang="en-US" sz="3200" b="1" dirty="0" smtClean="0">
                <a:solidFill>
                  <a:schemeClr val="tx1"/>
                </a:solidFill>
                <a:effectLst/>
              </a:rPr>
              <a:t>What is a civilization?</a:t>
            </a:r>
          </a:p>
          <a:p>
            <a:pPr marL="0" indent="0">
              <a:buNone/>
            </a:pPr>
            <a:endParaRPr lang="en-US" sz="3200" b="1" dirty="0" smtClean="0">
              <a:solidFill>
                <a:schemeClr val="tx1"/>
              </a:solidFill>
              <a:effectLst/>
            </a:endParaRPr>
          </a:p>
          <a:p>
            <a:r>
              <a:rPr lang="en-US" sz="3200" b="1" dirty="0" smtClean="0">
                <a:solidFill>
                  <a:schemeClr val="tx1"/>
                </a:solidFill>
                <a:effectLst/>
              </a:rPr>
              <a:t>What do you think are </a:t>
            </a:r>
            <a:r>
              <a:rPr lang="en-US" sz="3200" b="1" dirty="0">
                <a:solidFill>
                  <a:schemeClr val="tx1"/>
                </a:solidFill>
                <a:effectLst/>
              </a:rPr>
              <a:t>the characteristics of a </a:t>
            </a:r>
            <a:r>
              <a:rPr lang="en-US" sz="3200" b="1" u="sng" dirty="0">
                <a:solidFill>
                  <a:schemeClr val="tx1"/>
                </a:solidFill>
                <a:effectLst/>
              </a:rPr>
              <a:t>civilization</a:t>
            </a:r>
            <a:r>
              <a:rPr lang="en-US" sz="3200" b="1" dirty="0" smtClean="0">
                <a:solidFill>
                  <a:schemeClr val="tx1"/>
                </a:solidFill>
                <a:effectLst/>
              </a:rPr>
              <a:t>? (Hint-there are 7!)</a:t>
            </a:r>
            <a:endParaRPr lang="en-US" sz="3200" b="1" dirty="0">
              <a:solidFill>
                <a:schemeClr val="tx1"/>
              </a:solidFill>
              <a:effectLst/>
            </a:endParaRPr>
          </a:p>
          <a:p>
            <a:endParaRPr lang="en-US" dirty="0"/>
          </a:p>
        </p:txBody>
      </p:sp>
    </p:spTree>
    <p:extLst>
      <p:ext uri="{BB962C8B-B14F-4D97-AF65-F5344CB8AC3E}">
        <p14:creationId xmlns:p14="http://schemas.microsoft.com/office/powerpoint/2010/main" val="1436312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76314" y="1232646"/>
            <a:ext cx="2967686" cy="198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1408"/>
            <a:ext cx="7583488" cy="1143000"/>
          </a:xfrm>
        </p:spPr>
        <p:txBody>
          <a:bodyPr/>
          <a:lstStyle/>
          <a:p>
            <a:pPr algn="l"/>
            <a:r>
              <a:rPr lang="en-US" dirty="0" smtClean="0"/>
              <a:t>II. </a:t>
            </a:r>
            <a:r>
              <a:rPr lang="en-US" u="sng" dirty="0" smtClean="0"/>
              <a:t>Rise of Civilization</a:t>
            </a:r>
            <a:endParaRPr lang="en-US" u="sng" dirty="0"/>
          </a:p>
        </p:txBody>
      </p:sp>
      <p:sp>
        <p:nvSpPr>
          <p:cNvPr id="3" name="Content Placeholder 2"/>
          <p:cNvSpPr>
            <a:spLocks noGrp="1"/>
          </p:cNvSpPr>
          <p:nvPr>
            <p:ph idx="1"/>
          </p:nvPr>
        </p:nvSpPr>
        <p:spPr>
          <a:xfrm>
            <a:off x="1" y="1029487"/>
            <a:ext cx="6359856" cy="5625353"/>
          </a:xfrm>
        </p:spPr>
        <p:txBody>
          <a:bodyPr/>
          <a:lstStyle/>
          <a:p>
            <a:r>
              <a:rPr lang="en-US" sz="2800" b="1" dirty="0" smtClean="0"/>
              <a:t>Farming settlements developed in Mesopotamia around 7000B.C.</a:t>
            </a:r>
          </a:p>
          <a:p>
            <a:r>
              <a:rPr lang="en-US" sz="2800" b="1" dirty="0" smtClean="0"/>
              <a:t>Grew wheat, barley, grains</a:t>
            </a:r>
          </a:p>
          <a:p>
            <a:r>
              <a:rPr lang="en-US" sz="2800" b="1" dirty="0" smtClean="0"/>
              <a:t>Livestock (animals), birds, and fish</a:t>
            </a:r>
          </a:p>
          <a:p>
            <a:r>
              <a:rPr lang="en-US" sz="2800" b="1" dirty="0" smtClean="0"/>
              <a:t>Tigris and Euphrates Rivers carried </a:t>
            </a:r>
            <a:r>
              <a:rPr lang="en-US" sz="2800" b="1" u="sng" dirty="0" smtClean="0"/>
              <a:t>silt</a:t>
            </a:r>
            <a:r>
              <a:rPr lang="en-US" sz="2800" b="1" dirty="0" smtClean="0"/>
              <a:t> which enriched the land</a:t>
            </a:r>
          </a:p>
          <a:p>
            <a:endParaRPr lang="en-US" dirty="0" smtClean="0"/>
          </a:p>
        </p:txBody>
      </p:sp>
      <p:graphicFrame>
        <p:nvGraphicFramePr>
          <p:cNvPr id="6" name="Diagram 5"/>
          <p:cNvGraphicFramePr/>
          <p:nvPr>
            <p:extLst>
              <p:ext uri="{D42A27DB-BD31-4B8C-83A1-F6EECF244321}">
                <p14:modId xmlns:p14="http://schemas.microsoft.com/office/powerpoint/2010/main" val="3066028281"/>
              </p:ext>
            </p:extLst>
          </p:nvPr>
        </p:nvGraphicFramePr>
        <p:xfrm>
          <a:off x="635427" y="3218713"/>
          <a:ext cx="7442579" cy="5256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37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Tigris River Valley</a:t>
            </a:r>
            <a:endParaRPr lang="en-US" u="sng" dirty="0"/>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928047" y="1074375"/>
            <a:ext cx="7434904" cy="570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05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18" y="48704"/>
            <a:ext cx="7583488" cy="1143000"/>
          </a:xfrm>
        </p:spPr>
        <p:txBody>
          <a:bodyPr/>
          <a:lstStyle/>
          <a:p>
            <a:pPr algn="l"/>
            <a:r>
              <a:rPr lang="en-US" u="sng" dirty="0" smtClean="0"/>
              <a:t>III. Farming and Cities</a:t>
            </a:r>
            <a:endParaRPr lang="en-US" u="sng" dirty="0"/>
          </a:p>
        </p:txBody>
      </p:sp>
      <p:sp>
        <p:nvSpPr>
          <p:cNvPr id="3" name="Content Placeholder 2"/>
          <p:cNvSpPr>
            <a:spLocks noGrp="1"/>
          </p:cNvSpPr>
          <p:nvPr>
            <p:ph idx="1"/>
          </p:nvPr>
        </p:nvSpPr>
        <p:spPr>
          <a:xfrm>
            <a:off x="313899" y="1050878"/>
            <a:ext cx="8215952" cy="5663821"/>
          </a:xfrm>
        </p:spPr>
        <p:txBody>
          <a:bodyPr>
            <a:normAutofit lnSpcReduction="10000"/>
          </a:bodyPr>
          <a:lstStyle/>
          <a:p>
            <a:r>
              <a:rPr lang="en-US" sz="2800" b="1" dirty="0" smtClean="0"/>
              <a:t>Mesopotamians were problem solvers!</a:t>
            </a:r>
          </a:p>
          <a:p>
            <a:r>
              <a:rPr lang="en-US" sz="2800" b="1" u="sng" dirty="0" smtClean="0"/>
              <a:t>Problems</a:t>
            </a:r>
            <a:r>
              <a:rPr lang="en-US" sz="2800" u="sng" dirty="0" smtClean="0"/>
              <a:t>:</a:t>
            </a:r>
          </a:p>
          <a:p>
            <a:pPr lvl="1"/>
            <a:r>
              <a:rPr lang="en-US" sz="2800" dirty="0" smtClean="0"/>
              <a:t>Floods</a:t>
            </a:r>
          </a:p>
          <a:p>
            <a:pPr lvl="1"/>
            <a:r>
              <a:rPr lang="en-US" sz="2800" dirty="0" smtClean="0"/>
              <a:t>Droughts</a:t>
            </a:r>
          </a:p>
          <a:p>
            <a:pPr lvl="1"/>
            <a:r>
              <a:rPr lang="en-US" sz="2800" dirty="0" smtClean="0"/>
              <a:t>Hot, dry climate</a:t>
            </a:r>
          </a:p>
          <a:p>
            <a:pPr lvl="1"/>
            <a:r>
              <a:rPr lang="en-US" sz="2800" dirty="0" smtClean="0"/>
              <a:t>Not many natural resources</a:t>
            </a:r>
          </a:p>
          <a:p>
            <a:pPr lvl="0"/>
            <a:r>
              <a:rPr lang="en-US" sz="2800" b="1" u="sng" dirty="0" smtClean="0">
                <a:solidFill>
                  <a:prstClr val="white"/>
                </a:solidFill>
              </a:rPr>
              <a:t>Solutions</a:t>
            </a:r>
            <a:r>
              <a:rPr lang="en-US" sz="2800" b="1" dirty="0" smtClean="0">
                <a:solidFill>
                  <a:prstClr val="white"/>
                </a:solidFill>
              </a:rPr>
              <a:t>:</a:t>
            </a:r>
          </a:p>
          <a:p>
            <a:pPr lvl="1"/>
            <a:r>
              <a:rPr lang="en-US" sz="2800" u="sng" dirty="0" smtClean="0">
                <a:solidFill>
                  <a:prstClr val="white"/>
                </a:solidFill>
              </a:rPr>
              <a:t>Irrigation:</a:t>
            </a:r>
            <a:r>
              <a:rPr lang="en-US" sz="2800" dirty="0" smtClean="0">
                <a:solidFill>
                  <a:prstClr val="white"/>
                </a:solidFill>
              </a:rPr>
              <a:t> way of supplying water to land</a:t>
            </a:r>
          </a:p>
          <a:p>
            <a:pPr lvl="1"/>
            <a:r>
              <a:rPr lang="en-US" sz="2800" u="sng" dirty="0" smtClean="0">
                <a:solidFill>
                  <a:prstClr val="white"/>
                </a:solidFill>
              </a:rPr>
              <a:t>Canals</a:t>
            </a:r>
            <a:r>
              <a:rPr lang="en-US" sz="2800" dirty="0" smtClean="0">
                <a:solidFill>
                  <a:prstClr val="white"/>
                </a:solidFill>
              </a:rPr>
              <a:t>: man-made waterways-helped farm and trade</a:t>
            </a:r>
            <a:endParaRPr lang="en-US" sz="2800" dirty="0">
              <a:solidFill>
                <a:prstClr val="white"/>
              </a:solidFill>
            </a:endParaRPr>
          </a:p>
          <a:p>
            <a:pPr lvl="1"/>
            <a:r>
              <a:rPr lang="en-US" dirty="0">
                <a:hlinkClick r:id="rId2"/>
              </a:rPr>
              <a:t>https://</a:t>
            </a:r>
            <a:r>
              <a:rPr lang="en-US" dirty="0" smtClean="0">
                <a:hlinkClick r:id="rId2"/>
              </a:rPr>
              <a:t>www.youtube.com/watch?v=5RP2KfewiJA</a:t>
            </a:r>
            <a:r>
              <a:rPr lang="en-US" dirty="0" smtClean="0"/>
              <a:t> </a:t>
            </a:r>
          </a:p>
        </p:txBody>
      </p:sp>
    </p:spTree>
    <p:extLst>
      <p:ext uri="{BB962C8B-B14F-4D97-AF65-F5344CB8AC3E}">
        <p14:creationId xmlns:p14="http://schemas.microsoft.com/office/powerpoint/2010/main" val="29211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063"/>
            <a:ext cx="7583488" cy="1143000"/>
          </a:xfrm>
        </p:spPr>
        <p:txBody>
          <a:bodyPr/>
          <a:lstStyle/>
          <a:p>
            <a:pPr algn="l"/>
            <a:r>
              <a:rPr lang="en-US" u="sng" dirty="0" smtClean="0"/>
              <a:t>Do Now: 11/1</a:t>
            </a:r>
            <a:endParaRPr lang="en-US" u="sng" dirty="0"/>
          </a:p>
        </p:txBody>
      </p:sp>
      <p:sp>
        <p:nvSpPr>
          <p:cNvPr id="3" name="Content Placeholder 2"/>
          <p:cNvSpPr>
            <a:spLocks noGrp="1"/>
          </p:cNvSpPr>
          <p:nvPr>
            <p:ph idx="1"/>
          </p:nvPr>
        </p:nvSpPr>
        <p:spPr>
          <a:xfrm>
            <a:off x="245660" y="849573"/>
            <a:ext cx="8693624" cy="5046260"/>
          </a:xfrm>
        </p:spPr>
        <p:txBody>
          <a:bodyPr>
            <a:noAutofit/>
          </a:bodyPr>
          <a:lstStyle/>
          <a:p>
            <a:r>
              <a:rPr lang="en-US" sz="3200" b="1" dirty="0" smtClean="0">
                <a:solidFill>
                  <a:schemeClr val="tx1"/>
                </a:solidFill>
              </a:rPr>
              <a:t>You are a crafter living in one of the cities in Sumer.  Thick walls surround and protect your city, so you feel safe from the armies of other city-states.  But you and your neighbors are fearful of other beings-gods and spirits that you believe are everywhere.  They can bring illness, sandstorms, or bad luck.</a:t>
            </a:r>
          </a:p>
          <a:p>
            <a:pPr algn="ctr"/>
            <a:r>
              <a:rPr lang="en-US" sz="3200" b="1" dirty="0" smtClean="0">
                <a:solidFill>
                  <a:schemeClr val="tx1"/>
                </a:solidFill>
              </a:rPr>
              <a:t>How might you protect yourself from gods and spirits?</a:t>
            </a:r>
            <a:endParaRPr lang="en-US" sz="3200" b="1" dirty="0">
              <a:solidFill>
                <a:schemeClr val="tx1"/>
              </a:solidFill>
            </a:endParaRPr>
          </a:p>
        </p:txBody>
      </p:sp>
    </p:spTree>
    <p:extLst>
      <p:ext uri="{BB962C8B-B14F-4D97-AF65-F5344CB8AC3E}">
        <p14:creationId xmlns:p14="http://schemas.microsoft.com/office/powerpoint/2010/main" val="378145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0" y="89647"/>
            <a:ext cx="8748214" cy="1143000"/>
          </a:xfrm>
        </p:spPr>
        <p:txBody>
          <a:bodyPr/>
          <a:lstStyle/>
          <a:p>
            <a:pPr algn="l"/>
            <a:r>
              <a:rPr lang="en-US" u="sng" dirty="0" smtClean="0"/>
              <a:t>Section 2</a:t>
            </a:r>
            <a:r>
              <a:rPr lang="en-US" dirty="0" smtClean="0"/>
              <a:t>: The Rise of Sumer</a:t>
            </a:r>
            <a:endParaRPr lang="en-US" dirty="0"/>
          </a:p>
        </p:txBody>
      </p:sp>
      <p:sp>
        <p:nvSpPr>
          <p:cNvPr id="3" name="Content Placeholder 2"/>
          <p:cNvSpPr>
            <a:spLocks noGrp="1"/>
          </p:cNvSpPr>
          <p:nvPr>
            <p:ph idx="1"/>
          </p:nvPr>
        </p:nvSpPr>
        <p:spPr>
          <a:xfrm>
            <a:off x="354842" y="1132764"/>
            <a:ext cx="8325134" cy="5445457"/>
          </a:xfrm>
        </p:spPr>
        <p:txBody>
          <a:bodyPr>
            <a:noAutofit/>
          </a:bodyPr>
          <a:lstStyle/>
          <a:p>
            <a:r>
              <a:rPr lang="en-US" sz="2800" b="1" u="sng" dirty="0" smtClean="0"/>
              <a:t>Sumer</a:t>
            </a:r>
            <a:r>
              <a:rPr lang="en-US" sz="2800" b="1" dirty="0" smtClean="0"/>
              <a:t>= world’s 1</a:t>
            </a:r>
            <a:r>
              <a:rPr lang="en-US" sz="2800" b="1" baseline="30000" dirty="0" smtClean="0"/>
              <a:t>st</a:t>
            </a:r>
            <a:r>
              <a:rPr lang="en-US" sz="2800" b="1" dirty="0" smtClean="0"/>
              <a:t> civilization</a:t>
            </a:r>
          </a:p>
          <a:p>
            <a:r>
              <a:rPr lang="en-US" sz="2800" b="1" dirty="0" smtClean="0"/>
              <a:t>Most people are farmers</a:t>
            </a:r>
          </a:p>
          <a:p>
            <a:r>
              <a:rPr lang="en-US" sz="2800" b="1" dirty="0" smtClean="0"/>
              <a:t>Cities were the center of society</a:t>
            </a:r>
          </a:p>
          <a:p>
            <a:r>
              <a:rPr lang="en-US" sz="2800" b="1" u="sng" dirty="0" smtClean="0"/>
              <a:t>City-states</a:t>
            </a:r>
            <a:r>
              <a:rPr lang="en-US" sz="2800" b="1" dirty="0" smtClean="0"/>
              <a:t> formed (like a country)</a:t>
            </a:r>
          </a:p>
          <a:p>
            <a:r>
              <a:rPr lang="en-US" sz="2800" b="1" dirty="0" smtClean="0"/>
              <a:t>Sumerians city-states fought each other over power, land, and resources</a:t>
            </a:r>
          </a:p>
          <a:p>
            <a:r>
              <a:rPr lang="en-US" sz="2800" b="1" dirty="0" smtClean="0"/>
              <a:t>Legendary king- Gilgamesh </a:t>
            </a:r>
            <a:endParaRPr lang="en-US" sz="2800" b="1" dirty="0"/>
          </a:p>
        </p:txBody>
      </p:sp>
      <p:sp>
        <p:nvSpPr>
          <p:cNvPr id="4" name="Rectangle 3"/>
          <p:cNvSpPr/>
          <p:nvPr/>
        </p:nvSpPr>
        <p:spPr>
          <a:xfrm>
            <a:off x="191070" y="5767148"/>
            <a:ext cx="4572000" cy="646331"/>
          </a:xfrm>
          <a:prstGeom prst="rect">
            <a:avLst/>
          </a:prstGeom>
        </p:spPr>
        <p:txBody>
          <a:bodyPr>
            <a:spAutoFit/>
          </a:bodyPr>
          <a:lstStyle/>
          <a:p>
            <a:r>
              <a:rPr lang="en-US" dirty="0">
                <a:hlinkClick r:id="rId2"/>
              </a:rPr>
              <a:t>https://www.brainpop.com/socialstudies/worldhistory/sumerians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326325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47"/>
            <a:ext cx="4708478" cy="1143000"/>
          </a:xfrm>
        </p:spPr>
        <p:txBody>
          <a:bodyPr/>
          <a:lstStyle/>
          <a:p>
            <a:pPr algn="l"/>
            <a:r>
              <a:rPr lang="en-US" dirty="0" smtClean="0"/>
              <a:t>Epic of Gilgamesh</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303145" y="392301"/>
            <a:ext cx="4840855" cy="646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05" y="1403065"/>
            <a:ext cx="43053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5505" y="5689315"/>
            <a:ext cx="4572000" cy="1200329"/>
          </a:xfrm>
          <a:prstGeom prst="rect">
            <a:avLst/>
          </a:prstGeom>
        </p:spPr>
        <p:txBody>
          <a:bodyPr>
            <a:spAutoFit/>
          </a:bodyPr>
          <a:lstStyle/>
          <a:p>
            <a:r>
              <a:rPr lang="en-US" dirty="0">
                <a:hlinkClick r:id="rId4"/>
              </a:rPr>
              <a:t>https://</a:t>
            </a:r>
            <a:r>
              <a:rPr lang="en-US" dirty="0" smtClean="0">
                <a:hlinkClick r:id="rId4"/>
              </a:rPr>
              <a:t>app.discoveryeducation.com/learn/videos/ca8d95b3-48b5-4c57-bfcd-ceddd830072b?hasLocalHost=false</a:t>
            </a:r>
            <a:r>
              <a:rPr lang="en-US" dirty="0" smtClean="0"/>
              <a:t> </a:t>
            </a:r>
            <a:endParaRPr lang="en-US" dirty="0"/>
          </a:p>
        </p:txBody>
      </p:sp>
    </p:spTree>
    <p:extLst>
      <p:ext uri="{BB962C8B-B14F-4D97-AF65-F5344CB8AC3E}">
        <p14:creationId xmlns:p14="http://schemas.microsoft.com/office/powerpoint/2010/main" val="3558752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Do Now</a:t>
            </a:r>
            <a:r>
              <a:rPr lang="en-US" dirty="0" smtClean="0"/>
              <a:t>: 11/2</a:t>
            </a:r>
            <a:endParaRPr lang="en-US" dirty="0"/>
          </a:p>
        </p:txBody>
      </p:sp>
      <p:sp>
        <p:nvSpPr>
          <p:cNvPr id="3" name="Content Placeholder 2"/>
          <p:cNvSpPr>
            <a:spLocks noGrp="1"/>
          </p:cNvSpPr>
          <p:nvPr>
            <p:ph idx="1"/>
          </p:nvPr>
        </p:nvSpPr>
        <p:spPr>
          <a:xfrm>
            <a:off x="95534" y="1600200"/>
            <a:ext cx="9048466" cy="4937078"/>
          </a:xfrm>
        </p:spPr>
        <p:txBody>
          <a:bodyPr>
            <a:normAutofit/>
          </a:bodyPr>
          <a:lstStyle/>
          <a:p>
            <a:r>
              <a:rPr lang="en-US" sz="3200" b="1" dirty="0" smtClean="0">
                <a:solidFill>
                  <a:schemeClr val="tx1"/>
                </a:solidFill>
                <a:effectLst/>
              </a:rPr>
              <a:t>Most </a:t>
            </a:r>
            <a:r>
              <a:rPr lang="en-US" sz="3200" b="1" dirty="0">
                <a:solidFill>
                  <a:schemeClr val="tx1"/>
                </a:solidFill>
                <a:effectLst/>
              </a:rPr>
              <a:t>people in Mesopotamia </a:t>
            </a:r>
            <a:r>
              <a:rPr lang="en-US" sz="3200" b="1" dirty="0" smtClean="0">
                <a:solidFill>
                  <a:schemeClr val="tx1"/>
                </a:solidFill>
                <a:effectLst/>
              </a:rPr>
              <a:t>believed </a:t>
            </a:r>
            <a:r>
              <a:rPr lang="en-US" sz="3200" b="1" dirty="0">
                <a:solidFill>
                  <a:schemeClr val="tx1"/>
                </a:solidFill>
                <a:effectLst/>
              </a:rPr>
              <a:t>in multiple gods. If you were growing up in </a:t>
            </a:r>
            <a:r>
              <a:rPr lang="en-US" sz="3200" b="1" dirty="0" smtClean="0">
                <a:solidFill>
                  <a:schemeClr val="tx1"/>
                </a:solidFill>
                <a:effectLst/>
              </a:rPr>
              <a:t>Mesopotamia, who </a:t>
            </a:r>
            <a:r>
              <a:rPr lang="en-US" sz="3200" b="1" dirty="0">
                <a:solidFill>
                  <a:schemeClr val="tx1"/>
                </a:solidFill>
                <a:effectLst/>
              </a:rPr>
              <a:t>would be some of the gods you would pray to? Explain why you chose those gods.</a:t>
            </a:r>
          </a:p>
          <a:p>
            <a:endParaRPr lang="en-US" sz="3200" b="1" dirty="0">
              <a:solidFill>
                <a:schemeClr val="tx1"/>
              </a:solidFill>
            </a:endParaRPr>
          </a:p>
        </p:txBody>
      </p:sp>
    </p:spTree>
    <p:extLst>
      <p:ext uri="{BB962C8B-B14F-4D97-AF65-F5344CB8AC3E}">
        <p14:creationId xmlns:p14="http://schemas.microsoft.com/office/powerpoint/2010/main" val="252139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47"/>
            <a:ext cx="8884693" cy="1143000"/>
          </a:xfrm>
        </p:spPr>
        <p:txBody>
          <a:bodyPr/>
          <a:lstStyle/>
          <a:p>
            <a:pPr algn="l"/>
            <a:r>
              <a:rPr lang="en-US" u="sng" dirty="0" smtClean="0"/>
              <a:t>I. Sumerian Characteristics:</a:t>
            </a:r>
            <a:endParaRPr lang="en-US" u="sng" dirty="0"/>
          </a:p>
        </p:txBody>
      </p:sp>
      <p:sp>
        <p:nvSpPr>
          <p:cNvPr id="3" name="Content Placeholder 2"/>
          <p:cNvSpPr>
            <a:spLocks noGrp="1"/>
          </p:cNvSpPr>
          <p:nvPr>
            <p:ph idx="1"/>
          </p:nvPr>
        </p:nvSpPr>
        <p:spPr>
          <a:xfrm>
            <a:off x="232012" y="1232648"/>
            <a:ext cx="8311487" cy="5468404"/>
          </a:xfrm>
        </p:spPr>
        <p:txBody>
          <a:bodyPr>
            <a:noAutofit/>
          </a:bodyPr>
          <a:lstStyle/>
          <a:p>
            <a:r>
              <a:rPr lang="en-US" sz="3200" b="1" u="sng" dirty="0" smtClean="0"/>
              <a:t>Religion:</a:t>
            </a:r>
          </a:p>
          <a:p>
            <a:pPr lvl="1"/>
            <a:r>
              <a:rPr lang="en-US" sz="3200" dirty="0" smtClean="0"/>
              <a:t>Polytheistic: worshipped many gods</a:t>
            </a:r>
          </a:p>
          <a:p>
            <a:pPr lvl="1"/>
            <a:r>
              <a:rPr lang="en-US" sz="3200" dirty="0" smtClean="0"/>
              <a:t>Each city-state worshipped a different main god</a:t>
            </a:r>
          </a:p>
          <a:p>
            <a:pPr lvl="1"/>
            <a:r>
              <a:rPr lang="en-US" sz="3200" dirty="0" smtClean="0"/>
              <a:t>Believed </a:t>
            </a:r>
            <a:r>
              <a:rPr lang="en-US" sz="3200" u="sng" dirty="0" smtClean="0"/>
              <a:t>every area of life </a:t>
            </a:r>
            <a:r>
              <a:rPr lang="en-US" sz="3200" dirty="0" smtClean="0"/>
              <a:t>depended on the gods!</a:t>
            </a:r>
          </a:p>
          <a:p>
            <a:pPr lvl="1"/>
            <a:r>
              <a:rPr lang="en-US" sz="3200" dirty="0" smtClean="0"/>
              <a:t>Believed they needed to please the gods in order to live.</a:t>
            </a:r>
          </a:p>
          <a:p>
            <a:pPr lvl="1"/>
            <a:r>
              <a:rPr lang="en-US" sz="3200" dirty="0" smtClean="0"/>
              <a:t>Priests are </a:t>
            </a:r>
            <a:r>
              <a:rPr lang="en-US" sz="3200" u="sng" dirty="0" smtClean="0"/>
              <a:t>very important people </a:t>
            </a:r>
            <a:r>
              <a:rPr lang="en-US" sz="3200" dirty="0" smtClean="0"/>
              <a:t>in society</a:t>
            </a:r>
            <a:endParaRPr lang="en-US" sz="3200" dirty="0"/>
          </a:p>
        </p:txBody>
      </p:sp>
    </p:spTree>
    <p:extLst>
      <p:ext uri="{BB962C8B-B14F-4D97-AF65-F5344CB8AC3E}">
        <p14:creationId xmlns:p14="http://schemas.microsoft.com/office/powerpoint/2010/main" val="38225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08"/>
            <a:ext cx="7583488" cy="1143000"/>
          </a:xfrm>
        </p:spPr>
        <p:txBody>
          <a:bodyPr/>
          <a:lstStyle/>
          <a:p>
            <a:pPr algn="l"/>
            <a:r>
              <a:rPr lang="en-US" u="sng" dirty="0" smtClean="0"/>
              <a:t>II. Social Classes:</a:t>
            </a:r>
            <a:endParaRPr lang="en-US" u="sng"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178" y="155670"/>
            <a:ext cx="2920620" cy="398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300921887"/>
              </p:ext>
            </p:extLst>
          </p:nvPr>
        </p:nvGraphicFramePr>
        <p:xfrm>
          <a:off x="559558" y="1105469"/>
          <a:ext cx="7060442" cy="540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466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09" t="23038" r="34642" b="4957"/>
          <a:stretch/>
        </p:blipFill>
        <p:spPr bwMode="auto">
          <a:xfrm>
            <a:off x="9008" y="1"/>
            <a:ext cx="913499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185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2436812"/>
            <a:ext cx="7583488" cy="1679575"/>
          </a:xfrm>
        </p:spPr>
        <p:txBody>
          <a:bodyPr/>
          <a:lstStyle/>
          <a:p>
            <a:r>
              <a:rPr lang="en-US" dirty="0" smtClean="0"/>
              <a:t/>
            </a:r>
            <a:br>
              <a:rPr lang="en-US" dirty="0" smtClean="0"/>
            </a:br>
            <a:r>
              <a:rPr lang="en-US" u="sng" dirty="0" smtClean="0"/>
              <a:t>Chapter 3: </a:t>
            </a:r>
            <a:r>
              <a:rPr lang="en-US" dirty="0" smtClean="0"/>
              <a:t>Mesopotamia and the Fertile Crescent </a:t>
            </a:r>
            <a:br>
              <a:rPr lang="en-US" dirty="0" smtClean="0"/>
            </a:br>
            <a:endParaRPr lang="en-US" dirty="0"/>
          </a:p>
        </p:txBody>
      </p:sp>
      <p:sp>
        <p:nvSpPr>
          <p:cNvPr id="3" name="Subtitle 2"/>
          <p:cNvSpPr>
            <a:spLocks noGrp="1"/>
          </p:cNvSpPr>
          <p:nvPr>
            <p:ph type="subTitle" idx="1"/>
          </p:nvPr>
        </p:nvSpPr>
        <p:spPr>
          <a:xfrm>
            <a:off x="779464" y="3456904"/>
            <a:ext cx="7583487" cy="1752600"/>
          </a:xfrm>
        </p:spPr>
        <p:txBody>
          <a:bodyPr>
            <a:normAutofit/>
          </a:bodyPr>
          <a:lstStyle/>
          <a:p>
            <a:r>
              <a:rPr lang="en-US" sz="3200" dirty="0" smtClean="0"/>
              <a:t>The First Civilization</a:t>
            </a:r>
            <a:endParaRPr lang="en-US" sz="3200" dirty="0"/>
          </a:p>
        </p:txBody>
      </p:sp>
    </p:spTree>
    <p:extLst>
      <p:ext uri="{BB962C8B-B14F-4D97-AF65-F5344CB8AC3E}">
        <p14:creationId xmlns:p14="http://schemas.microsoft.com/office/powerpoint/2010/main" val="2041106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27296"/>
            <a:ext cx="8871044" cy="1143000"/>
          </a:xfrm>
        </p:spPr>
        <p:txBody>
          <a:bodyPr/>
          <a:lstStyle/>
          <a:p>
            <a:pPr algn="l"/>
            <a:r>
              <a:rPr lang="en-US" sz="4000" u="sng" dirty="0" smtClean="0"/>
              <a:t>Section 3: Sumerian Achievements:</a:t>
            </a:r>
            <a:endParaRPr lang="en-US" sz="4000" u="sng" dirty="0"/>
          </a:p>
        </p:txBody>
      </p:sp>
      <p:sp>
        <p:nvSpPr>
          <p:cNvPr id="3" name="Content Placeholder 2"/>
          <p:cNvSpPr>
            <a:spLocks noGrp="1"/>
          </p:cNvSpPr>
          <p:nvPr>
            <p:ph idx="1"/>
          </p:nvPr>
        </p:nvSpPr>
        <p:spPr>
          <a:xfrm>
            <a:off x="313900" y="973341"/>
            <a:ext cx="8693622" cy="5427460"/>
          </a:xfrm>
        </p:spPr>
        <p:txBody>
          <a:bodyPr>
            <a:noAutofit/>
          </a:bodyPr>
          <a:lstStyle/>
          <a:p>
            <a:r>
              <a:rPr lang="en-US" sz="3600" dirty="0" smtClean="0"/>
              <a:t>I. </a:t>
            </a:r>
            <a:r>
              <a:rPr lang="en-US" sz="3600" b="1" u="sng" dirty="0" smtClean="0"/>
              <a:t>Writing</a:t>
            </a:r>
            <a:r>
              <a:rPr lang="en-US" sz="3600" dirty="0" smtClean="0"/>
              <a:t>:</a:t>
            </a:r>
          </a:p>
          <a:p>
            <a:pPr lvl="1"/>
            <a:r>
              <a:rPr lang="en-US" sz="2800" u="sng" dirty="0" smtClean="0"/>
              <a:t>Cuneiform</a:t>
            </a:r>
            <a:r>
              <a:rPr lang="en-US" sz="2800" dirty="0" smtClean="0"/>
              <a:t>: the world’s first writing system!</a:t>
            </a:r>
          </a:p>
          <a:p>
            <a:pPr lvl="1"/>
            <a:r>
              <a:rPr lang="en-US" sz="2800" dirty="0" smtClean="0"/>
              <a:t>Started as pictographs or picture symbols</a:t>
            </a:r>
          </a:p>
          <a:p>
            <a:pPr lvl="1"/>
            <a:r>
              <a:rPr lang="en-US" sz="2800" dirty="0" smtClean="0"/>
              <a:t>Then became symbols that stood for words or phrases</a:t>
            </a:r>
          </a:p>
          <a:p>
            <a:pPr lvl="1"/>
            <a:r>
              <a:rPr lang="en-US" sz="2800" dirty="0" smtClean="0"/>
              <a:t>First started to keep business records</a:t>
            </a:r>
          </a:p>
          <a:p>
            <a:pPr lvl="1"/>
            <a:r>
              <a:rPr lang="en-US" sz="2800" u="sng" dirty="0" smtClean="0"/>
              <a:t>Scribe</a:t>
            </a:r>
            <a:r>
              <a:rPr lang="en-US" sz="2800" dirty="0" smtClean="0"/>
              <a:t>: professional writer used to keep records (way to move up the social structure!)</a:t>
            </a:r>
          </a:p>
          <a:p>
            <a:pPr lvl="1"/>
            <a:r>
              <a:rPr lang="en-US" sz="2800" dirty="0" smtClean="0"/>
              <a:t>Later wrote works on history, law, grammar, math, and literature</a:t>
            </a:r>
            <a:endParaRPr lang="en-US" sz="2800" dirty="0"/>
          </a:p>
        </p:txBody>
      </p:sp>
    </p:spTree>
    <p:extLst>
      <p:ext uri="{BB962C8B-B14F-4D97-AF65-F5344CB8AC3E}">
        <p14:creationId xmlns:p14="http://schemas.microsoft.com/office/powerpoint/2010/main" val="38842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0"/>
            <a:ext cx="7583488" cy="1143000"/>
          </a:xfrm>
        </p:spPr>
        <p:txBody>
          <a:bodyPr/>
          <a:lstStyle/>
          <a:p>
            <a:r>
              <a:rPr lang="en-US" u="sng" dirty="0" smtClean="0"/>
              <a:t>Cuneiform</a:t>
            </a:r>
            <a:endParaRPr lang="en-US" u="sng"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71" t="23775" r="37874" b="11342"/>
          <a:stretch/>
        </p:blipFill>
        <p:spPr bwMode="auto">
          <a:xfrm>
            <a:off x="545910" y="928745"/>
            <a:ext cx="8229601" cy="591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790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Clay tablet and stylus</a:t>
            </a:r>
            <a:endParaRPr lang="en-US" u="sng"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88" t="57488" r="54373" b="7208"/>
          <a:stretch/>
        </p:blipFill>
        <p:spPr bwMode="auto">
          <a:xfrm>
            <a:off x="464024" y="1323261"/>
            <a:ext cx="8248781" cy="425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002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Sumerian Ziggurat </a:t>
            </a:r>
            <a:r>
              <a:rPr lang="en-US" dirty="0" smtClean="0"/>
              <a:t>(Temple)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024" y="1464659"/>
            <a:ext cx="8229600" cy="523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253623"/>
            <a:ext cx="6905767" cy="646331"/>
          </a:xfrm>
          <a:prstGeom prst="rect">
            <a:avLst/>
          </a:prstGeom>
        </p:spPr>
        <p:txBody>
          <a:bodyPr wrap="square">
            <a:spAutoFit/>
          </a:bodyPr>
          <a:lstStyle/>
          <a:p>
            <a:r>
              <a:rPr lang="en-US" dirty="0">
                <a:hlinkClick r:id="rId3"/>
              </a:rPr>
              <a:t>http://</a:t>
            </a:r>
            <a:r>
              <a:rPr lang="en-US" dirty="0" smtClean="0">
                <a:hlinkClick r:id="rId3"/>
              </a:rPr>
              <a:t>my.hrw.com/ss_2012/ms_whist12/eactivities/Animation/wh02_ziggurat.html</a:t>
            </a:r>
            <a:r>
              <a:rPr lang="en-US" dirty="0" smtClean="0"/>
              <a:t> </a:t>
            </a:r>
            <a:endParaRPr lang="en-US" dirty="0"/>
          </a:p>
        </p:txBody>
      </p:sp>
    </p:spTree>
    <p:extLst>
      <p:ext uri="{BB962C8B-B14F-4D97-AF65-F5344CB8AC3E}">
        <p14:creationId xmlns:p14="http://schemas.microsoft.com/office/powerpoint/2010/main" val="3355893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Great Ziggurat at Ur</a:t>
            </a:r>
            <a:endParaRPr lang="en-US" u="sng"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900752" y="1232647"/>
            <a:ext cx="7308023" cy="548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718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u="sng" dirty="0" smtClean="0"/>
              <a:t>The Standard of Ur</a:t>
            </a:r>
            <a:endParaRPr lang="en-US" u="sng" dirty="0"/>
          </a:p>
        </p:txBody>
      </p:sp>
      <p:pic>
        <p:nvPicPr>
          <p:cNvPr id="1026" name="Picture 2" descr="http://www.britishmuseum.org/images/12_standardur_l.jpg"/>
          <p:cNvPicPr>
            <a:picLocks noChangeAspect="1" noChangeArrowheads="1"/>
          </p:cNvPicPr>
          <p:nvPr/>
        </p:nvPicPr>
        <p:blipFill rotWithShape="1">
          <a:blip r:embed="rId2">
            <a:extLst>
              <a:ext uri="{28A0092B-C50C-407E-A947-70E740481C1C}">
                <a14:useLocalDpi xmlns:a14="http://schemas.microsoft.com/office/drawing/2010/main" val="0"/>
              </a:ext>
            </a:extLst>
          </a:blip>
          <a:srcRect t="24510" b="22190"/>
          <a:stretch/>
        </p:blipFill>
        <p:spPr bwMode="auto">
          <a:xfrm>
            <a:off x="457200" y="1610435"/>
            <a:ext cx="8245025" cy="439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99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887" y="0"/>
            <a:ext cx="9133114" cy="407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mesopotamia.co.uk/tombs/explore/images/pg779/pe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9144001" cy="41155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0" y="3886200"/>
            <a:ext cx="91440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944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352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78723"/>
            <a:ext cx="8654603" cy="1143000"/>
          </a:xfrm>
        </p:spPr>
        <p:txBody>
          <a:bodyPr/>
          <a:lstStyle/>
          <a:p>
            <a:pPr algn="l"/>
            <a:r>
              <a:rPr lang="en-US" sz="4400" u="sng" dirty="0" smtClean="0"/>
              <a:t>7 Characteristics of Civilization</a:t>
            </a:r>
            <a:endParaRPr lang="en-US" sz="4400" u="sn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94266936"/>
              </p:ext>
            </p:extLst>
          </p:nvPr>
        </p:nvGraphicFramePr>
        <p:xfrm>
          <a:off x="0" y="875764"/>
          <a:ext cx="9144000" cy="6042905"/>
        </p:xfrm>
        <a:graphic>
          <a:graphicData uri="http://schemas.openxmlformats.org/drawingml/2006/table">
            <a:tbl>
              <a:tblPr/>
              <a:tblGrid>
                <a:gridCol w="1519707"/>
                <a:gridCol w="1998664"/>
                <a:gridCol w="2577630"/>
                <a:gridCol w="3047999"/>
              </a:tblGrid>
              <a:tr h="421415">
                <a:tc>
                  <a:txBody>
                    <a:bodyPr/>
                    <a:lstStyle/>
                    <a:p>
                      <a:pPr algn="ctr" rtl="0" fontAlgn="t">
                        <a:spcBef>
                          <a:spcPts val="0"/>
                        </a:spcBef>
                        <a:spcAft>
                          <a:spcPts val="0"/>
                        </a:spcAft>
                      </a:pPr>
                      <a:r>
                        <a:rPr lang="en-US" sz="2400" b="0" i="0" u="none" strike="noStrike" dirty="0">
                          <a:solidFill>
                            <a:srgbClr val="000000"/>
                          </a:solidFill>
                          <a:effectLst/>
                          <a:latin typeface="Comic Sans MS Bold"/>
                        </a:rPr>
                        <a:t>Vocab</a:t>
                      </a:r>
                      <a:endParaRPr lang="en-US" sz="24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rtl="0" fontAlgn="t">
                        <a:spcBef>
                          <a:spcPts val="0"/>
                        </a:spcBef>
                        <a:spcAft>
                          <a:spcPts val="0"/>
                        </a:spcAft>
                      </a:pPr>
                      <a:r>
                        <a:rPr lang="en-US" sz="2400" b="0" i="0" u="none" strike="noStrike" dirty="0">
                          <a:solidFill>
                            <a:srgbClr val="000000"/>
                          </a:solidFill>
                          <a:effectLst/>
                          <a:latin typeface="Comic Sans MS Bold"/>
                        </a:rPr>
                        <a:t>Definition</a:t>
                      </a:r>
                      <a:endParaRPr lang="en-US" sz="24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rtl="0" fontAlgn="t">
                        <a:spcBef>
                          <a:spcPts val="0"/>
                        </a:spcBef>
                        <a:spcAft>
                          <a:spcPts val="0"/>
                        </a:spcAft>
                      </a:pPr>
                      <a:r>
                        <a:rPr lang="en-US" sz="2400" b="0" i="0" u="none" strike="noStrike" dirty="0">
                          <a:solidFill>
                            <a:srgbClr val="000000"/>
                          </a:solidFill>
                          <a:effectLst/>
                          <a:latin typeface="Comic Sans MS Bold"/>
                        </a:rPr>
                        <a:t>Sentence</a:t>
                      </a:r>
                      <a:endParaRPr lang="en-US" sz="24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rtl="0" fontAlgn="t">
                        <a:spcBef>
                          <a:spcPts val="0"/>
                        </a:spcBef>
                        <a:spcAft>
                          <a:spcPts val="0"/>
                        </a:spcAft>
                      </a:pPr>
                      <a:r>
                        <a:rPr lang="en-US" sz="2400" b="0" i="0" u="none" strike="noStrike" dirty="0">
                          <a:solidFill>
                            <a:srgbClr val="000000"/>
                          </a:solidFill>
                          <a:effectLst/>
                          <a:latin typeface="Comic Sans MS Bold"/>
                        </a:rPr>
                        <a:t>Image</a:t>
                      </a:r>
                      <a:endParaRPr lang="en-US" sz="24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r>
              <a:tr h="1173595">
                <a:tc>
                  <a:txBody>
                    <a:bodyPr/>
                    <a:lstStyle/>
                    <a:p>
                      <a:pPr algn="ctr" rtl="0" fontAlgn="t">
                        <a:spcBef>
                          <a:spcPts val="0"/>
                        </a:spcBef>
                        <a:spcAft>
                          <a:spcPts val="0"/>
                        </a:spcAft>
                      </a:pPr>
                      <a:r>
                        <a:rPr lang="en-US" sz="1800" dirty="0">
                          <a:solidFill>
                            <a:srgbClr val="000066"/>
                          </a:solidFill>
                          <a:effectLst/>
                          <a:latin typeface="+mj-lt"/>
                        </a:rPr>
                        <a:t/>
                      </a:r>
                      <a:br>
                        <a:rPr lang="en-US" sz="1800" dirty="0">
                          <a:solidFill>
                            <a:srgbClr val="000066"/>
                          </a:solidFill>
                          <a:effectLst/>
                          <a:latin typeface="+mj-lt"/>
                        </a:rPr>
                      </a:br>
                      <a:r>
                        <a:rPr lang="en-US" sz="1800" b="1" i="0" u="none" strike="noStrike" dirty="0">
                          <a:solidFill>
                            <a:srgbClr val="000066"/>
                          </a:solidFill>
                          <a:effectLst/>
                          <a:latin typeface="+mj-lt"/>
                        </a:rPr>
                        <a:t>Stable Food Supply</a:t>
                      </a:r>
                      <a:endParaRPr lang="en-US" sz="1800" dirty="0">
                        <a:solidFill>
                          <a:srgbClr val="000066"/>
                        </a:solidFill>
                        <a:effectLst/>
                        <a:latin typeface="+mj-l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a:effectLst/>
                        </a:rPr>
                        <a:t/>
                      </a:r>
                      <a:br>
                        <a:rPr lang="en-US" sz="900">
                          <a:effectLst/>
                        </a:rPr>
                      </a:br>
                      <a:endParaRPr lang="en-US" sz="90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59017">
                <a:tc>
                  <a:txBody>
                    <a:bodyPr/>
                    <a:lstStyle/>
                    <a:p>
                      <a:pPr algn="ctr" rtl="0" fontAlgn="t">
                        <a:spcBef>
                          <a:spcPts val="0"/>
                        </a:spcBef>
                        <a:spcAft>
                          <a:spcPts val="0"/>
                        </a:spcAft>
                      </a:pPr>
                      <a:r>
                        <a:rPr lang="en-US" sz="1800" dirty="0">
                          <a:solidFill>
                            <a:srgbClr val="000066"/>
                          </a:solidFill>
                          <a:effectLst/>
                          <a:latin typeface="+mj-lt"/>
                        </a:rPr>
                        <a:t/>
                      </a:r>
                      <a:br>
                        <a:rPr lang="en-US" sz="1800" dirty="0">
                          <a:solidFill>
                            <a:srgbClr val="000066"/>
                          </a:solidFill>
                          <a:effectLst/>
                          <a:latin typeface="+mj-lt"/>
                        </a:rPr>
                      </a:br>
                      <a:r>
                        <a:rPr lang="en-US" sz="1800" dirty="0">
                          <a:solidFill>
                            <a:srgbClr val="000066"/>
                          </a:solidFill>
                          <a:effectLst/>
                          <a:latin typeface="+mj-lt"/>
                        </a:rPr>
                        <a:t/>
                      </a:r>
                      <a:br>
                        <a:rPr lang="en-US" sz="1800" dirty="0">
                          <a:solidFill>
                            <a:srgbClr val="000066"/>
                          </a:solidFill>
                          <a:effectLst/>
                          <a:latin typeface="+mj-lt"/>
                        </a:rPr>
                      </a:br>
                      <a:r>
                        <a:rPr lang="en-US" sz="1800" b="1" i="0" u="none" strike="noStrike" dirty="0">
                          <a:solidFill>
                            <a:srgbClr val="000066"/>
                          </a:solidFill>
                          <a:effectLst/>
                          <a:latin typeface="+mj-lt"/>
                        </a:rPr>
                        <a:t>Religion</a:t>
                      </a:r>
                      <a:endParaRPr lang="en-US" sz="1800" dirty="0">
                        <a:solidFill>
                          <a:srgbClr val="000066"/>
                        </a:solidFill>
                        <a:effectLst/>
                        <a:latin typeface="+mj-l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a:effectLst/>
                        </a:rPr>
                        <a:t/>
                      </a:r>
                      <a:br>
                        <a:rPr lang="en-US" sz="900">
                          <a:effectLst/>
                        </a:rPr>
                      </a:br>
                      <a:endParaRPr lang="en-US" sz="90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44439">
                <a:tc>
                  <a:txBody>
                    <a:bodyPr/>
                    <a:lstStyle/>
                    <a:p>
                      <a:pPr algn="ctr" rtl="0" fontAlgn="t">
                        <a:spcBef>
                          <a:spcPts val="0"/>
                        </a:spcBef>
                        <a:spcAft>
                          <a:spcPts val="0"/>
                        </a:spcAft>
                      </a:pPr>
                      <a:r>
                        <a:rPr lang="en-US" sz="1800" dirty="0">
                          <a:solidFill>
                            <a:srgbClr val="000066"/>
                          </a:solidFill>
                          <a:effectLst/>
                          <a:latin typeface="+mj-lt"/>
                        </a:rPr>
                        <a:t/>
                      </a:r>
                      <a:br>
                        <a:rPr lang="en-US" sz="1800" dirty="0">
                          <a:solidFill>
                            <a:srgbClr val="000066"/>
                          </a:solidFill>
                          <a:effectLst/>
                          <a:latin typeface="+mj-lt"/>
                        </a:rPr>
                      </a:br>
                      <a:r>
                        <a:rPr lang="en-US" sz="1800" dirty="0">
                          <a:solidFill>
                            <a:srgbClr val="000066"/>
                          </a:solidFill>
                          <a:effectLst/>
                          <a:latin typeface="+mj-lt"/>
                        </a:rPr>
                        <a:t/>
                      </a:r>
                      <a:br>
                        <a:rPr lang="en-US" sz="1800" dirty="0">
                          <a:solidFill>
                            <a:srgbClr val="000066"/>
                          </a:solidFill>
                          <a:effectLst/>
                          <a:latin typeface="+mj-lt"/>
                        </a:rPr>
                      </a:br>
                      <a:r>
                        <a:rPr lang="en-US" sz="1800" b="1" i="0" u="none" strike="noStrike" dirty="0">
                          <a:solidFill>
                            <a:srgbClr val="000066"/>
                          </a:solidFill>
                          <a:effectLst/>
                          <a:latin typeface="+mj-lt"/>
                        </a:rPr>
                        <a:t>Government</a:t>
                      </a:r>
                      <a:endParaRPr lang="en-US" sz="1800" dirty="0">
                        <a:solidFill>
                          <a:srgbClr val="000066"/>
                        </a:solidFill>
                        <a:effectLst/>
                        <a:latin typeface="+mj-l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a:effectLst/>
                        </a:rPr>
                        <a:t/>
                      </a:r>
                      <a:br>
                        <a:rPr lang="en-US" sz="900">
                          <a:effectLst/>
                        </a:rPr>
                      </a:br>
                      <a:endParaRPr lang="en-US" sz="90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44439">
                <a:tc>
                  <a:txBody>
                    <a:bodyPr/>
                    <a:lstStyle/>
                    <a:p>
                      <a:pPr algn="ctr" rtl="0" fontAlgn="t">
                        <a:spcBef>
                          <a:spcPts val="0"/>
                        </a:spcBef>
                        <a:spcAft>
                          <a:spcPts val="0"/>
                        </a:spcAft>
                      </a:pPr>
                      <a:r>
                        <a:rPr lang="en-US" sz="1800" dirty="0">
                          <a:solidFill>
                            <a:srgbClr val="000066"/>
                          </a:solidFill>
                          <a:effectLst/>
                          <a:latin typeface="+mj-lt"/>
                        </a:rPr>
                        <a:t/>
                      </a:r>
                      <a:br>
                        <a:rPr lang="en-US" sz="1800" dirty="0">
                          <a:solidFill>
                            <a:srgbClr val="000066"/>
                          </a:solidFill>
                          <a:effectLst/>
                          <a:latin typeface="+mj-lt"/>
                        </a:rPr>
                      </a:br>
                      <a:r>
                        <a:rPr lang="en-US" sz="1800" b="1" i="0" u="none" strike="noStrike" dirty="0">
                          <a:solidFill>
                            <a:srgbClr val="000066"/>
                          </a:solidFill>
                          <a:effectLst/>
                          <a:latin typeface="+mj-lt"/>
                        </a:rPr>
                        <a:t>Social </a:t>
                      </a:r>
                      <a:r>
                        <a:rPr lang="en-US" sz="1800" b="1" i="0" u="none" strike="noStrike" dirty="0" smtClean="0">
                          <a:solidFill>
                            <a:srgbClr val="000066"/>
                          </a:solidFill>
                          <a:effectLst/>
                          <a:latin typeface="+mj-lt"/>
                        </a:rPr>
                        <a:t>Structure</a:t>
                      </a:r>
                      <a:endParaRPr lang="en-US" sz="1800" dirty="0">
                        <a:solidFill>
                          <a:srgbClr val="000066"/>
                        </a:solidFill>
                        <a:effectLst/>
                        <a:latin typeface="+mj-l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900" dirty="0">
                          <a:effectLst/>
                        </a:rPr>
                        <a:t/>
                      </a:r>
                      <a:br>
                        <a:rPr lang="en-US" sz="900" dirty="0">
                          <a:effectLst/>
                        </a:rPr>
                      </a:br>
                      <a:endParaRPr lang="en-US" sz="900" dirty="0">
                        <a:effectLst/>
                      </a:endParaRPr>
                    </a:p>
                  </a:txBody>
                  <a:tcPr marL="45169" marR="45169" marT="22584" marB="22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2286000" y="157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532586" y="1331084"/>
            <a:ext cx="2112135" cy="1200329"/>
          </a:xfrm>
          <a:prstGeom prst="rect">
            <a:avLst/>
          </a:prstGeom>
          <a:noFill/>
        </p:spPr>
        <p:txBody>
          <a:bodyPr wrap="square" rtlCol="0">
            <a:spAutoFit/>
          </a:bodyPr>
          <a:lstStyle/>
          <a:p>
            <a:r>
              <a:rPr lang="en-US" b="1" dirty="0" smtClean="0"/>
              <a:t>Humans have a constant source of food and a surplus</a:t>
            </a:r>
            <a:r>
              <a:rPr lang="en-US" dirty="0" smtClean="0"/>
              <a:t>.</a:t>
            </a:r>
            <a:endParaRPr lang="en-US" dirty="0"/>
          </a:p>
        </p:txBody>
      </p:sp>
      <p:sp>
        <p:nvSpPr>
          <p:cNvPr id="4" name="TextBox 3"/>
          <p:cNvSpPr txBox="1"/>
          <p:nvPr/>
        </p:nvSpPr>
        <p:spPr>
          <a:xfrm>
            <a:off x="1519707" y="2544292"/>
            <a:ext cx="2021983" cy="1200329"/>
          </a:xfrm>
          <a:prstGeom prst="rect">
            <a:avLst/>
          </a:prstGeom>
          <a:noFill/>
        </p:spPr>
        <p:txBody>
          <a:bodyPr wrap="square" rtlCol="0">
            <a:spAutoFit/>
          </a:bodyPr>
          <a:lstStyle/>
          <a:p>
            <a:r>
              <a:rPr lang="en-US" b="1" dirty="0" smtClean="0"/>
              <a:t>Humans used religion to explain natural occurrences. </a:t>
            </a:r>
            <a:endParaRPr lang="en-US" b="1" dirty="0"/>
          </a:p>
        </p:txBody>
      </p:sp>
      <p:sp>
        <p:nvSpPr>
          <p:cNvPr id="5" name="TextBox 4"/>
          <p:cNvSpPr txBox="1"/>
          <p:nvPr/>
        </p:nvSpPr>
        <p:spPr>
          <a:xfrm>
            <a:off x="1532586" y="3951310"/>
            <a:ext cx="2125014" cy="1200329"/>
          </a:xfrm>
          <a:prstGeom prst="rect">
            <a:avLst/>
          </a:prstGeom>
          <a:noFill/>
        </p:spPr>
        <p:txBody>
          <a:bodyPr wrap="square" rtlCol="0">
            <a:spAutoFit/>
          </a:bodyPr>
          <a:lstStyle/>
          <a:p>
            <a:r>
              <a:rPr lang="en-US" b="1" dirty="0" smtClean="0"/>
              <a:t>Humans organize themselves to keep order and set rules</a:t>
            </a:r>
            <a:endParaRPr lang="en-US" b="1" dirty="0"/>
          </a:p>
        </p:txBody>
      </p:sp>
      <p:sp>
        <p:nvSpPr>
          <p:cNvPr id="6" name="TextBox 5"/>
          <p:cNvSpPr txBox="1"/>
          <p:nvPr/>
        </p:nvSpPr>
        <p:spPr>
          <a:xfrm>
            <a:off x="1519707" y="5383492"/>
            <a:ext cx="2021983" cy="1477328"/>
          </a:xfrm>
          <a:prstGeom prst="rect">
            <a:avLst/>
          </a:prstGeom>
          <a:noFill/>
        </p:spPr>
        <p:txBody>
          <a:bodyPr wrap="square" rtlCol="0">
            <a:spAutoFit/>
          </a:bodyPr>
          <a:lstStyle/>
          <a:p>
            <a:r>
              <a:rPr lang="en-US" b="1" dirty="0" smtClean="0"/>
              <a:t>Humans organize themselves into classes usually based on jobs.</a:t>
            </a:r>
            <a:endParaRPr lang="en-US" b="1" dirty="0"/>
          </a:p>
        </p:txBody>
      </p:sp>
    </p:spTree>
    <p:extLst>
      <p:ext uri="{BB962C8B-B14F-4D97-AF65-F5344CB8AC3E}">
        <p14:creationId xmlns:p14="http://schemas.microsoft.com/office/powerpoint/2010/main" val="31427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9931596"/>
              </p:ext>
            </p:extLst>
          </p:nvPr>
        </p:nvGraphicFramePr>
        <p:xfrm>
          <a:off x="12878" y="283333"/>
          <a:ext cx="9131122" cy="6681905"/>
        </p:xfrm>
        <a:graphic>
          <a:graphicData uri="http://schemas.openxmlformats.org/drawingml/2006/table">
            <a:tbl>
              <a:tblPr/>
              <a:tblGrid>
                <a:gridCol w="1571222"/>
                <a:gridCol w="2073500"/>
                <a:gridCol w="2438402"/>
                <a:gridCol w="3047998"/>
              </a:tblGrid>
              <a:tr h="309003">
                <a:tc>
                  <a:txBody>
                    <a:bodyPr/>
                    <a:lstStyle/>
                    <a:p>
                      <a:pPr algn="ctr" rtl="0" fontAlgn="t">
                        <a:spcBef>
                          <a:spcPts val="0"/>
                        </a:spcBef>
                        <a:spcAft>
                          <a:spcPts val="0"/>
                        </a:spcAft>
                      </a:pPr>
                      <a:r>
                        <a:rPr lang="en-US" sz="2400" b="1" i="0" u="none" strike="noStrike" dirty="0">
                          <a:solidFill>
                            <a:srgbClr val="000000"/>
                          </a:solidFill>
                          <a:effectLst/>
                          <a:latin typeface="Comic Sans MS"/>
                        </a:rPr>
                        <a:t>Vocab</a:t>
                      </a:r>
                      <a:endParaRPr lang="en-US" sz="24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rtl="0" fontAlgn="t">
                        <a:spcBef>
                          <a:spcPts val="0"/>
                        </a:spcBef>
                        <a:spcAft>
                          <a:spcPts val="0"/>
                        </a:spcAft>
                      </a:pPr>
                      <a:r>
                        <a:rPr lang="en-US" sz="2400" b="1" i="0" u="none" strike="noStrike" dirty="0">
                          <a:solidFill>
                            <a:srgbClr val="000000"/>
                          </a:solidFill>
                          <a:effectLst/>
                          <a:latin typeface="Comic Sans MS"/>
                        </a:rPr>
                        <a:t>Definition</a:t>
                      </a:r>
                      <a:endParaRPr lang="en-US" sz="24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rtl="0" fontAlgn="t">
                        <a:spcBef>
                          <a:spcPts val="0"/>
                        </a:spcBef>
                        <a:spcAft>
                          <a:spcPts val="0"/>
                        </a:spcAft>
                      </a:pPr>
                      <a:r>
                        <a:rPr lang="en-US" sz="2400" b="1" i="0" u="none" strike="noStrike" dirty="0">
                          <a:solidFill>
                            <a:srgbClr val="000000"/>
                          </a:solidFill>
                          <a:effectLst/>
                          <a:latin typeface="Comic Sans MS"/>
                        </a:rPr>
                        <a:t>Sentence</a:t>
                      </a:r>
                      <a:endParaRPr lang="en-US" sz="24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c>
                  <a:txBody>
                    <a:bodyPr/>
                    <a:lstStyle/>
                    <a:p>
                      <a:pPr algn="ctr" rtl="0" fontAlgn="t">
                        <a:spcBef>
                          <a:spcPts val="0"/>
                        </a:spcBef>
                        <a:spcAft>
                          <a:spcPts val="0"/>
                        </a:spcAft>
                      </a:pPr>
                      <a:r>
                        <a:rPr lang="en-US" sz="2400" b="1" i="0" u="none" strike="noStrike" dirty="0">
                          <a:solidFill>
                            <a:srgbClr val="000000"/>
                          </a:solidFill>
                          <a:effectLst/>
                          <a:latin typeface="Comic Sans MS"/>
                        </a:rPr>
                        <a:t>Image</a:t>
                      </a:r>
                      <a:endParaRPr lang="en-US" sz="24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C0C0"/>
                    </a:solidFill>
                  </a:tcPr>
                </a:tc>
              </a:tr>
              <a:tr h="1933811">
                <a:tc>
                  <a:txBody>
                    <a:bodyPr/>
                    <a:lstStyle/>
                    <a:p>
                      <a:pPr algn="ctr" rtl="0" fontAlgn="t">
                        <a:spcBef>
                          <a:spcPts val="0"/>
                        </a:spcBef>
                        <a:spcAft>
                          <a:spcPts val="0"/>
                        </a:spcAft>
                      </a:pPr>
                      <a:r>
                        <a:rPr lang="en-US" sz="2000" dirty="0">
                          <a:solidFill>
                            <a:srgbClr val="000066"/>
                          </a:solidFill>
                          <a:effectLst/>
                          <a:latin typeface="+mj-lt"/>
                        </a:rPr>
                        <a:t/>
                      </a:r>
                      <a:br>
                        <a:rPr lang="en-US" sz="2000" dirty="0">
                          <a:solidFill>
                            <a:srgbClr val="000066"/>
                          </a:solidFill>
                          <a:effectLst/>
                          <a:latin typeface="+mj-lt"/>
                        </a:rPr>
                      </a:br>
                      <a:r>
                        <a:rPr lang="en-US" sz="2000" b="1" i="0" u="none" strike="noStrike" dirty="0">
                          <a:solidFill>
                            <a:srgbClr val="000066"/>
                          </a:solidFill>
                          <a:effectLst/>
                          <a:latin typeface="+mj-lt"/>
                        </a:rPr>
                        <a:t>Technology</a:t>
                      </a:r>
                      <a:endParaRPr lang="en-US" sz="2000" dirty="0">
                        <a:solidFill>
                          <a:srgbClr val="000066"/>
                        </a:solidFill>
                        <a:effectLst/>
                        <a:latin typeface="+mj-l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endParaRPr lang="en-US" sz="10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dirty="0">
                          <a:effectLst/>
                        </a:rPr>
                        <a:t/>
                      </a:r>
                      <a:br>
                        <a:rPr lang="en-US" sz="1000" dirty="0">
                          <a:effectLst/>
                        </a:rPr>
                      </a:br>
                      <a:endParaRPr lang="en-US" sz="10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65926">
                <a:tc>
                  <a:txBody>
                    <a:bodyPr/>
                    <a:lstStyle/>
                    <a:p>
                      <a:pPr algn="ctr" rtl="0" fontAlgn="t">
                        <a:spcBef>
                          <a:spcPts val="0"/>
                        </a:spcBef>
                        <a:spcAft>
                          <a:spcPts val="0"/>
                        </a:spcAft>
                      </a:pPr>
                      <a:r>
                        <a:rPr lang="en-US" sz="2000" dirty="0">
                          <a:solidFill>
                            <a:srgbClr val="000066"/>
                          </a:solidFill>
                          <a:effectLst/>
                          <a:latin typeface="+mj-lt"/>
                        </a:rPr>
                        <a:t/>
                      </a:r>
                      <a:br>
                        <a:rPr lang="en-US" sz="2000" dirty="0">
                          <a:solidFill>
                            <a:srgbClr val="000066"/>
                          </a:solidFill>
                          <a:effectLst/>
                          <a:latin typeface="+mj-lt"/>
                        </a:rPr>
                      </a:br>
                      <a:r>
                        <a:rPr lang="en-US" sz="2000" dirty="0">
                          <a:solidFill>
                            <a:srgbClr val="000066"/>
                          </a:solidFill>
                          <a:effectLst/>
                          <a:latin typeface="+mj-lt"/>
                        </a:rPr>
                        <a:t/>
                      </a:r>
                      <a:br>
                        <a:rPr lang="en-US" sz="2000" dirty="0">
                          <a:solidFill>
                            <a:srgbClr val="000066"/>
                          </a:solidFill>
                          <a:effectLst/>
                          <a:latin typeface="+mj-lt"/>
                        </a:rPr>
                      </a:br>
                      <a:r>
                        <a:rPr lang="en-US" sz="2000" b="1" i="0" u="none" strike="noStrike" dirty="0">
                          <a:solidFill>
                            <a:srgbClr val="000066"/>
                          </a:solidFill>
                          <a:effectLst/>
                          <a:latin typeface="+mj-lt"/>
                        </a:rPr>
                        <a:t>Written </a:t>
                      </a:r>
                      <a:r>
                        <a:rPr lang="en-US" sz="2000" b="1" i="0" u="none" strike="noStrike" dirty="0" smtClean="0">
                          <a:solidFill>
                            <a:srgbClr val="000066"/>
                          </a:solidFill>
                          <a:effectLst/>
                          <a:latin typeface="+mj-lt"/>
                        </a:rPr>
                        <a:t>Language</a:t>
                      </a:r>
                      <a:endParaRPr lang="en-US" sz="2000" dirty="0">
                        <a:solidFill>
                          <a:srgbClr val="000066"/>
                        </a:solidFill>
                        <a:effectLst/>
                        <a:latin typeface="+mj-l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endParaRPr lang="en-US" sz="10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65926">
                <a:tc>
                  <a:txBody>
                    <a:bodyPr/>
                    <a:lstStyle/>
                    <a:p>
                      <a:pPr algn="ctr" rtl="0" fontAlgn="t">
                        <a:spcBef>
                          <a:spcPts val="0"/>
                        </a:spcBef>
                        <a:spcAft>
                          <a:spcPts val="0"/>
                        </a:spcAft>
                      </a:pPr>
                      <a:r>
                        <a:rPr lang="en-US" sz="2000" dirty="0">
                          <a:solidFill>
                            <a:srgbClr val="000066"/>
                          </a:solidFill>
                          <a:effectLst/>
                          <a:latin typeface="+mj-lt"/>
                        </a:rPr>
                        <a:t/>
                      </a:r>
                      <a:br>
                        <a:rPr lang="en-US" sz="2000" dirty="0">
                          <a:solidFill>
                            <a:srgbClr val="000066"/>
                          </a:solidFill>
                          <a:effectLst/>
                          <a:latin typeface="+mj-lt"/>
                        </a:rPr>
                      </a:br>
                      <a:r>
                        <a:rPr lang="en-US" sz="2000" dirty="0">
                          <a:solidFill>
                            <a:srgbClr val="000066"/>
                          </a:solidFill>
                          <a:effectLst/>
                          <a:latin typeface="+mj-lt"/>
                        </a:rPr>
                        <a:t/>
                      </a:r>
                      <a:br>
                        <a:rPr lang="en-US" sz="2000" dirty="0">
                          <a:solidFill>
                            <a:srgbClr val="000066"/>
                          </a:solidFill>
                          <a:effectLst/>
                          <a:latin typeface="+mj-lt"/>
                        </a:rPr>
                      </a:br>
                      <a:r>
                        <a:rPr lang="en-US" sz="2000" b="1" i="0" u="none" strike="noStrike" dirty="0">
                          <a:solidFill>
                            <a:srgbClr val="000066"/>
                          </a:solidFill>
                          <a:effectLst/>
                          <a:latin typeface="+mj-lt"/>
                        </a:rPr>
                        <a:t>Art</a:t>
                      </a:r>
                      <a:endParaRPr lang="en-US" sz="2000" dirty="0">
                        <a:solidFill>
                          <a:srgbClr val="000066"/>
                        </a:solidFill>
                        <a:effectLst/>
                        <a:latin typeface="+mj-l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r>
                        <a:rPr lang="en-US" sz="1000" dirty="0">
                          <a:effectLst/>
                        </a:rPr>
                        <a:t/>
                      </a:r>
                      <a:br>
                        <a:rPr lang="en-US" sz="1000" dirty="0">
                          <a:effectLst/>
                        </a:rPr>
                      </a:br>
                      <a:endParaRPr lang="en-US" sz="10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dirty="0">
                          <a:effectLst/>
                        </a:rPr>
                        <a:t/>
                      </a:r>
                      <a:br>
                        <a:rPr lang="en-US" sz="1000" dirty="0">
                          <a:effectLst/>
                        </a:rPr>
                      </a:br>
                      <a:endParaRPr lang="en-US" sz="1000" dirty="0">
                        <a:effectLst/>
                      </a:endParaRPr>
                    </a:p>
                  </a:txBody>
                  <a:tcPr marL="50483" marR="50483" marT="25241" marB="252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016125" y="1587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635617" y="753772"/>
            <a:ext cx="1803042" cy="1754326"/>
          </a:xfrm>
          <a:prstGeom prst="rect">
            <a:avLst/>
          </a:prstGeom>
          <a:noFill/>
        </p:spPr>
        <p:txBody>
          <a:bodyPr wrap="square" rtlCol="0">
            <a:spAutoFit/>
          </a:bodyPr>
          <a:lstStyle/>
          <a:p>
            <a:r>
              <a:rPr lang="en-US" b="1" dirty="0" smtClean="0"/>
              <a:t>Humans will create new items that help to make their lives easier.</a:t>
            </a:r>
            <a:endParaRPr lang="en-US" b="1" dirty="0"/>
          </a:p>
        </p:txBody>
      </p:sp>
      <p:sp>
        <p:nvSpPr>
          <p:cNvPr id="3" name="TextBox 2"/>
          <p:cNvSpPr txBox="1"/>
          <p:nvPr/>
        </p:nvSpPr>
        <p:spPr>
          <a:xfrm>
            <a:off x="1635617" y="2704564"/>
            <a:ext cx="1944710" cy="2031325"/>
          </a:xfrm>
          <a:prstGeom prst="rect">
            <a:avLst/>
          </a:prstGeom>
          <a:noFill/>
        </p:spPr>
        <p:txBody>
          <a:bodyPr wrap="square" rtlCol="0">
            <a:spAutoFit/>
          </a:bodyPr>
          <a:lstStyle/>
          <a:p>
            <a:r>
              <a:rPr lang="en-US" b="1" dirty="0" smtClean="0"/>
              <a:t>Humans will create writing systems to communicate, keep records, and document their history.</a:t>
            </a:r>
            <a:endParaRPr lang="en-US" b="1" dirty="0"/>
          </a:p>
        </p:txBody>
      </p:sp>
      <p:sp>
        <p:nvSpPr>
          <p:cNvPr id="6" name="TextBox 5"/>
          <p:cNvSpPr txBox="1"/>
          <p:nvPr/>
        </p:nvSpPr>
        <p:spPr>
          <a:xfrm>
            <a:off x="1564783" y="4826675"/>
            <a:ext cx="1944710" cy="2031325"/>
          </a:xfrm>
          <a:prstGeom prst="rect">
            <a:avLst/>
          </a:prstGeom>
          <a:noFill/>
        </p:spPr>
        <p:txBody>
          <a:bodyPr wrap="square" rtlCol="0">
            <a:spAutoFit/>
          </a:bodyPr>
          <a:lstStyle/>
          <a:p>
            <a:r>
              <a:rPr lang="en-US" b="1" dirty="0" smtClean="0"/>
              <a:t>Humans will create different types of art to show what is important to their culture and lives.</a:t>
            </a:r>
            <a:endParaRPr lang="en-US" b="1" dirty="0"/>
          </a:p>
        </p:txBody>
      </p:sp>
    </p:spTree>
    <p:extLst>
      <p:ext uri="{BB962C8B-B14F-4D97-AF65-F5344CB8AC3E}">
        <p14:creationId xmlns:p14="http://schemas.microsoft.com/office/powerpoint/2010/main" val="26221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36" y="89647"/>
            <a:ext cx="7583488" cy="1143000"/>
          </a:xfrm>
        </p:spPr>
        <p:txBody>
          <a:bodyPr/>
          <a:lstStyle/>
          <a:p>
            <a:r>
              <a:rPr lang="en-US" dirty="0" smtClean="0"/>
              <a:t>Mesopotamia</a:t>
            </a:r>
            <a:endParaRPr lang="en-US" dirty="0"/>
          </a:p>
        </p:txBody>
      </p:sp>
      <p:pic>
        <p:nvPicPr>
          <p:cNvPr id="4" name="Picture 3"/>
          <p:cNvPicPr>
            <a:picLocks noChangeAspect="1"/>
          </p:cNvPicPr>
          <p:nvPr/>
        </p:nvPicPr>
        <p:blipFill>
          <a:blip r:embed="rId2"/>
          <a:stretch>
            <a:fillRect/>
          </a:stretch>
        </p:blipFill>
        <p:spPr>
          <a:xfrm>
            <a:off x="1" y="1232647"/>
            <a:ext cx="7044744" cy="5374216"/>
          </a:xfrm>
          <a:prstGeom prst="rect">
            <a:avLst/>
          </a:prstGeom>
        </p:spPr>
      </p:pic>
      <p:sp>
        <p:nvSpPr>
          <p:cNvPr id="5" name="TextBox 4"/>
          <p:cNvSpPr txBox="1"/>
          <p:nvPr/>
        </p:nvSpPr>
        <p:spPr>
          <a:xfrm>
            <a:off x="6927953" y="1257692"/>
            <a:ext cx="2216047" cy="6740307"/>
          </a:xfrm>
          <a:prstGeom prst="rect">
            <a:avLst/>
          </a:prstGeom>
          <a:noFill/>
        </p:spPr>
        <p:txBody>
          <a:bodyPr wrap="square" rtlCol="0">
            <a:spAutoFit/>
          </a:bodyPr>
          <a:lstStyle/>
          <a:p>
            <a:r>
              <a:rPr lang="en-US" b="1" dirty="0" smtClean="0"/>
              <a:t>1.  What region of the world is this?</a:t>
            </a:r>
          </a:p>
          <a:p>
            <a:endParaRPr lang="en-US" b="1" dirty="0"/>
          </a:p>
          <a:p>
            <a:endParaRPr lang="en-US" b="1" dirty="0" smtClean="0"/>
          </a:p>
          <a:p>
            <a:pPr marL="342900" indent="-342900">
              <a:buAutoNum type="arabicPeriod" startAt="2"/>
            </a:pPr>
            <a:endParaRPr lang="en-US" b="1" dirty="0" smtClean="0"/>
          </a:p>
          <a:p>
            <a:pPr marL="342900" indent="-342900">
              <a:buFontTx/>
              <a:buAutoNum type="arabicPeriod" startAt="2"/>
            </a:pPr>
            <a:r>
              <a:rPr lang="en-US" b="1" dirty="0"/>
              <a:t>What are </a:t>
            </a:r>
            <a:r>
              <a:rPr lang="en-US" b="1" dirty="0" smtClean="0"/>
              <a:t>4 </a:t>
            </a:r>
            <a:r>
              <a:rPr lang="en-US" b="1" dirty="0"/>
              <a:t>geographical features </a:t>
            </a:r>
            <a:r>
              <a:rPr lang="en-US" b="1" dirty="0" smtClean="0"/>
              <a:t>within or around the Fertile Crescent?</a:t>
            </a:r>
          </a:p>
          <a:p>
            <a:pPr marL="342900" indent="-342900">
              <a:buFontTx/>
              <a:buAutoNum type="arabicPeriod" startAt="2"/>
            </a:pPr>
            <a:endParaRPr lang="en-US" b="1" dirty="0" smtClean="0"/>
          </a:p>
          <a:p>
            <a:pPr marL="342900" indent="-342900">
              <a:buFontTx/>
              <a:buAutoNum type="arabicPeriod" startAt="2"/>
            </a:pPr>
            <a:r>
              <a:rPr lang="en-US" b="1" dirty="0"/>
              <a:t>Why would people choose to settle in this area?</a:t>
            </a:r>
          </a:p>
          <a:p>
            <a:pPr marL="342900" indent="-342900">
              <a:buFontTx/>
              <a:buAutoNum type="arabicPeriod" startAt="2"/>
            </a:pPr>
            <a:endParaRPr lang="en-US" b="1" dirty="0" smtClean="0"/>
          </a:p>
          <a:p>
            <a:endParaRPr lang="en-US" b="1" dirty="0" smtClean="0"/>
          </a:p>
          <a:p>
            <a:endParaRPr lang="en-US" b="1" dirty="0"/>
          </a:p>
          <a:p>
            <a:pPr marL="342900" indent="-342900">
              <a:buAutoNum type="arabicPeriod" startAt="2"/>
            </a:pPr>
            <a:endParaRPr lang="en-US" b="1" dirty="0" smtClean="0"/>
          </a:p>
          <a:p>
            <a:pPr marL="342900" indent="-342900">
              <a:buAutoNum type="arabicPeriod" startAt="2"/>
            </a:pPr>
            <a:endParaRPr lang="en-US" b="1" dirty="0"/>
          </a:p>
          <a:p>
            <a:pPr marL="342900" indent="-342900">
              <a:buAutoNum type="arabicPeriod" startAt="2"/>
            </a:pPr>
            <a:endParaRPr lang="en-US" b="1" dirty="0" smtClean="0"/>
          </a:p>
          <a:p>
            <a:endParaRPr lang="en-US" b="1" dirty="0" smtClean="0"/>
          </a:p>
          <a:p>
            <a:endParaRPr lang="en-US" b="1" dirty="0"/>
          </a:p>
        </p:txBody>
      </p:sp>
      <p:sp>
        <p:nvSpPr>
          <p:cNvPr id="7" name="TextBox 6"/>
          <p:cNvSpPr txBox="1"/>
          <p:nvPr/>
        </p:nvSpPr>
        <p:spPr>
          <a:xfrm>
            <a:off x="6323528" y="174625"/>
            <a:ext cx="2743640" cy="923330"/>
          </a:xfrm>
          <a:prstGeom prst="rect">
            <a:avLst/>
          </a:prstGeom>
          <a:noFill/>
        </p:spPr>
        <p:txBody>
          <a:bodyPr wrap="square" rtlCol="0">
            <a:spAutoFit/>
          </a:bodyPr>
          <a:lstStyle/>
          <a:p>
            <a:r>
              <a:rPr lang="en-US" b="1" u="sng" dirty="0" smtClean="0"/>
              <a:t>Do Now</a:t>
            </a:r>
            <a:r>
              <a:rPr lang="en-US" b="1" dirty="0" smtClean="0"/>
              <a:t>: Restate and answer each question in your notebook.</a:t>
            </a:r>
          </a:p>
        </p:txBody>
      </p:sp>
    </p:spTree>
    <p:extLst>
      <p:ext uri="{BB962C8B-B14F-4D97-AF65-F5344CB8AC3E}">
        <p14:creationId xmlns:p14="http://schemas.microsoft.com/office/powerpoint/2010/main" val="1231267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016000" y="4889500"/>
            <a:ext cx="6762750" cy="1323439"/>
          </a:xfrm>
          <a:prstGeom prst="roundRect">
            <a:avLst/>
          </a:prstGeom>
          <a:solidFill>
            <a:srgbClr val="B547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444625" y="317500"/>
            <a:ext cx="5778500" cy="1446550"/>
          </a:xfrm>
          <a:prstGeom prst="roundRect">
            <a:avLst/>
          </a:prstGeom>
          <a:solidFill>
            <a:srgbClr val="B547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095500" y="2455022"/>
            <a:ext cx="5191125" cy="1386728"/>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9463" y="2455022"/>
            <a:ext cx="7583488" cy="1143000"/>
          </a:xfrm>
        </p:spPr>
        <p:txBody>
          <a:bodyPr/>
          <a:lstStyle/>
          <a:p>
            <a:r>
              <a:rPr lang="en-US" dirty="0" smtClean="0"/>
              <a:t>Mesopotamia</a:t>
            </a:r>
            <a:endParaRPr lang="en-US" dirty="0"/>
          </a:p>
        </p:txBody>
      </p:sp>
      <p:sp>
        <p:nvSpPr>
          <p:cNvPr id="5" name="TextBox 4"/>
          <p:cNvSpPr txBox="1"/>
          <p:nvPr/>
        </p:nvSpPr>
        <p:spPr>
          <a:xfrm>
            <a:off x="1539875" y="317500"/>
            <a:ext cx="5746750" cy="1446550"/>
          </a:xfrm>
          <a:prstGeom prst="rect">
            <a:avLst/>
          </a:prstGeom>
          <a:solidFill>
            <a:srgbClr val="B54721"/>
          </a:solidFill>
        </p:spPr>
        <p:txBody>
          <a:bodyPr wrap="square" rtlCol="0">
            <a:spAutoFit/>
          </a:bodyPr>
          <a:lstStyle/>
          <a:p>
            <a:pPr algn="ctr"/>
            <a:r>
              <a:rPr lang="en-US" sz="4400" dirty="0" smtClean="0"/>
              <a:t>Part of the “Fertile Crescent”</a:t>
            </a:r>
            <a:endParaRPr lang="en-US" sz="4400" dirty="0"/>
          </a:p>
        </p:txBody>
      </p:sp>
      <p:sp>
        <p:nvSpPr>
          <p:cNvPr id="6" name="TextBox 5"/>
          <p:cNvSpPr txBox="1"/>
          <p:nvPr/>
        </p:nvSpPr>
        <p:spPr>
          <a:xfrm>
            <a:off x="1317625" y="4889500"/>
            <a:ext cx="6048375" cy="1323439"/>
          </a:xfrm>
          <a:prstGeom prst="rect">
            <a:avLst/>
          </a:prstGeom>
          <a:noFill/>
        </p:spPr>
        <p:txBody>
          <a:bodyPr wrap="square" rtlCol="0">
            <a:spAutoFit/>
          </a:bodyPr>
          <a:lstStyle/>
          <a:p>
            <a:pPr algn="ctr"/>
            <a:r>
              <a:rPr lang="en-US" sz="4000" dirty="0" smtClean="0"/>
              <a:t>Known as the </a:t>
            </a:r>
          </a:p>
          <a:p>
            <a:pPr algn="ctr"/>
            <a:r>
              <a:rPr lang="en-US" sz="4000" dirty="0" smtClean="0"/>
              <a:t>“Cradle of Civilization”</a:t>
            </a:r>
            <a:endParaRPr lang="en-US" sz="4000" dirty="0"/>
          </a:p>
        </p:txBody>
      </p:sp>
      <p:cxnSp>
        <p:nvCxnSpPr>
          <p:cNvPr id="8" name="Straight Connector 7"/>
          <p:cNvCxnSpPr/>
          <p:nvPr/>
        </p:nvCxnSpPr>
        <p:spPr>
          <a:xfrm flipV="1">
            <a:off x="4532313" y="1666875"/>
            <a:ext cx="0" cy="819897"/>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532313" y="3841751"/>
            <a:ext cx="0" cy="1047749"/>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014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Do Now: 10/28</a:t>
            </a:r>
            <a:endParaRPr lang="en-US" u="sng" dirty="0"/>
          </a:p>
        </p:txBody>
      </p:sp>
      <p:sp>
        <p:nvSpPr>
          <p:cNvPr id="3" name="Content Placeholder 2"/>
          <p:cNvSpPr>
            <a:spLocks noGrp="1"/>
          </p:cNvSpPr>
          <p:nvPr>
            <p:ph idx="1"/>
          </p:nvPr>
        </p:nvSpPr>
        <p:spPr>
          <a:xfrm>
            <a:off x="244698" y="1017432"/>
            <a:ext cx="8654603" cy="5743976"/>
          </a:xfrm>
        </p:spPr>
        <p:txBody>
          <a:bodyPr>
            <a:normAutofit/>
          </a:bodyPr>
          <a:lstStyle/>
          <a:p>
            <a:r>
              <a:rPr lang="en-US" sz="2800" b="1" dirty="0" smtClean="0">
                <a:solidFill>
                  <a:schemeClr val="tx1"/>
                </a:solidFill>
              </a:rPr>
              <a:t>You are a farmer in Southwest Asia about 6,000 years ago.  You live near a slow-moving river, with many shallow lakes and marshes.  The river makes the land in the valley rich and fertile, so you can grow wheat and dates.  But in the spring, raging floods spill over the riverbanks, destroying your fields.  However, in the hot summers, you are often short of water.</a:t>
            </a:r>
          </a:p>
          <a:p>
            <a:pPr algn="ctr"/>
            <a:r>
              <a:rPr lang="en-US" sz="3200" b="1" dirty="0" smtClean="0">
                <a:solidFill>
                  <a:schemeClr val="tx1"/>
                </a:solidFill>
              </a:rPr>
              <a:t>How can you control the waters of the river?</a:t>
            </a:r>
            <a:endParaRPr lang="en-US" sz="3200" b="1" dirty="0">
              <a:solidFill>
                <a:schemeClr val="tx1"/>
              </a:solidFill>
            </a:endParaRPr>
          </a:p>
        </p:txBody>
      </p:sp>
    </p:spTree>
    <p:extLst>
      <p:ext uri="{BB962C8B-B14F-4D97-AF65-F5344CB8AC3E}">
        <p14:creationId xmlns:p14="http://schemas.microsoft.com/office/powerpoint/2010/main" val="152709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a:t>
            </a:r>
            <a:r>
              <a:rPr lang="en-US" u="sng" dirty="0" smtClean="0"/>
              <a:t>The Land Between the Rivers</a:t>
            </a:r>
            <a:endParaRPr lang="en-US" u="sng" dirty="0"/>
          </a:p>
        </p:txBody>
      </p:sp>
      <p:sp>
        <p:nvSpPr>
          <p:cNvPr id="3" name="Content Placeholder 2"/>
          <p:cNvSpPr>
            <a:spLocks noGrp="1"/>
          </p:cNvSpPr>
          <p:nvPr>
            <p:ph idx="1"/>
          </p:nvPr>
        </p:nvSpPr>
        <p:spPr>
          <a:xfrm>
            <a:off x="136478" y="1600200"/>
            <a:ext cx="9007522" cy="4991669"/>
          </a:xfrm>
        </p:spPr>
        <p:txBody>
          <a:bodyPr>
            <a:normAutofit/>
          </a:bodyPr>
          <a:lstStyle/>
          <a:p>
            <a:r>
              <a:rPr lang="en-US" sz="3600" b="1" u="sng" dirty="0" smtClean="0"/>
              <a:t>Mesopotamia:</a:t>
            </a:r>
            <a:r>
              <a:rPr lang="en-US" sz="3600" dirty="0" smtClean="0"/>
              <a:t> means “land between the rivers” in Greek</a:t>
            </a:r>
          </a:p>
          <a:p>
            <a:r>
              <a:rPr lang="en-US" sz="3600" dirty="0" smtClean="0"/>
              <a:t>Fertile plain between </a:t>
            </a:r>
            <a:r>
              <a:rPr lang="en-US" sz="3600" u="sng" dirty="0" smtClean="0"/>
              <a:t>Tigris and Euphrates Rivers</a:t>
            </a:r>
          </a:p>
          <a:p>
            <a:r>
              <a:rPr lang="en-US" sz="3600" dirty="0" smtClean="0"/>
              <a:t>Part of the </a:t>
            </a:r>
            <a:r>
              <a:rPr lang="en-US" sz="3600" u="sng" dirty="0" smtClean="0"/>
              <a:t>Fertile Crescent</a:t>
            </a:r>
            <a:r>
              <a:rPr lang="en-US" sz="3600" dirty="0" smtClean="0"/>
              <a:t>-large arc of fertile farmland</a:t>
            </a:r>
            <a:endParaRPr lang="en-US" sz="3600" dirty="0"/>
          </a:p>
        </p:txBody>
      </p:sp>
    </p:spTree>
    <p:extLst>
      <p:ext uri="{BB962C8B-B14F-4D97-AF65-F5344CB8AC3E}">
        <p14:creationId xmlns:p14="http://schemas.microsoft.com/office/powerpoint/2010/main" val="28634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325" y="-156012"/>
            <a:ext cx="7583488" cy="1143000"/>
          </a:xfrm>
        </p:spPr>
        <p:txBody>
          <a:bodyPr/>
          <a:lstStyle/>
          <a:p>
            <a:r>
              <a:rPr lang="en-US" u="sng" dirty="0" smtClean="0"/>
              <a:t>The Fertile Crescent</a:t>
            </a:r>
            <a:endParaRPr lang="en-US" u="sng"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 y="684648"/>
            <a:ext cx="9144000" cy="617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178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2197</TotalTime>
  <Words>743</Words>
  <Application>Microsoft Office PowerPoint</Application>
  <PresentationFormat>On-screen Show (4:3)</PresentationFormat>
  <Paragraphs>142</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Summer</vt:lpstr>
      <vt:lpstr>Office Theme</vt:lpstr>
      <vt:lpstr>Do Now: 10/26:</vt:lpstr>
      <vt:lpstr> Chapter 3: Mesopotamia and the Fertile Crescent  </vt:lpstr>
      <vt:lpstr>7 Characteristics of Civilization</vt:lpstr>
      <vt:lpstr>PowerPoint Presentation</vt:lpstr>
      <vt:lpstr>Mesopotamia</vt:lpstr>
      <vt:lpstr>Mesopotamia</vt:lpstr>
      <vt:lpstr>Do Now: 10/28</vt:lpstr>
      <vt:lpstr>I. The Land Between the Rivers</vt:lpstr>
      <vt:lpstr>The Fertile Crescent</vt:lpstr>
      <vt:lpstr>II. Rise of Civilization</vt:lpstr>
      <vt:lpstr>Tigris River Valley</vt:lpstr>
      <vt:lpstr>III. Farming and Cities</vt:lpstr>
      <vt:lpstr>Do Now: 11/1</vt:lpstr>
      <vt:lpstr>Section 2: The Rise of Sumer</vt:lpstr>
      <vt:lpstr>Epic of Gilgamesh</vt:lpstr>
      <vt:lpstr>Do Now: 11/2</vt:lpstr>
      <vt:lpstr>I. Sumerian Characteristics:</vt:lpstr>
      <vt:lpstr>II. Social Classes:</vt:lpstr>
      <vt:lpstr>PowerPoint Presentation</vt:lpstr>
      <vt:lpstr>Section 3: Sumerian Achievements:</vt:lpstr>
      <vt:lpstr>Cuneiform</vt:lpstr>
      <vt:lpstr>Clay tablet and stylus</vt:lpstr>
      <vt:lpstr>Sumerian Ziggurat (Temple)</vt:lpstr>
      <vt:lpstr>The Great Ziggurat at Ur</vt:lpstr>
      <vt:lpstr>The Standard of Ur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Mesopotamia</dc:title>
  <dc:creator>Scozzari Vincent</dc:creator>
  <cp:lastModifiedBy>Laura Lucid</cp:lastModifiedBy>
  <cp:revision>50</cp:revision>
  <cp:lastPrinted>2016-10-28T11:40:32Z</cp:lastPrinted>
  <dcterms:created xsi:type="dcterms:W3CDTF">2014-10-15T00:25:21Z</dcterms:created>
  <dcterms:modified xsi:type="dcterms:W3CDTF">2016-11-01T18:02:54Z</dcterms:modified>
</cp:coreProperties>
</file>