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2" r:id="rId3"/>
    <p:sldId id="256" r:id="rId4"/>
    <p:sldId id="257" r:id="rId5"/>
    <p:sldId id="266" r:id="rId6"/>
    <p:sldId id="273" r:id="rId7"/>
    <p:sldId id="267" r:id="rId8"/>
    <p:sldId id="258" r:id="rId9"/>
    <p:sldId id="259" r:id="rId10"/>
    <p:sldId id="260" r:id="rId11"/>
    <p:sldId id="261" r:id="rId12"/>
    <p:sldId id="268" r:id="rId13"/>
    <p:sldId id="269" r:id="rId14"/>
    <p:sldId id="270" r:id="rId15"/>
    <p:sldId id="262" r:id="rId16"/>
    <p:sldId id="26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A993-7514-4F0F-BF77-F4EF97B7107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F790-32D2-4D69-A7FD-3B18887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8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7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3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28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3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2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2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051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5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2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7F04-9590-46DA-A836-D4F07D2D182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DFEC-8D0E-434D-BE52-495E5B895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6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7" name="Picture 29" descr="Taj Mahal-2"/>
          <p:cNvPicPr>
            <a:picLocks noChangeAspect="1" noChangeArrowheads="1"/>
          </p:cNvPicPr>
          <p:nvPr userDrawn="1"/>
        </p:nvPicPr>
        <p:blipFill>
          <a:blip r:embed="rId15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2623" r="13014" b="1639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30"/>
          <p:cNvSpPr>
            <a:spLocks noChangeShapeType="1"/>
          </p:cNvSpPr>
          <p:nvPr userDrawn="1"/>
        </p:nvSpPr>
        <p:spPr bwMode="auto">
          <a:xfrm>
            <a:off x="1600200" y="0"/>
            <a:ext cx="0" cy="6858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I. India’s Geography: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3300"/>
                </a:solidFill>
              </a:rPr>
              <a:t>Do Now: 12/13: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picture of India.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list of anything else you already know about India.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Plateau, Coast, and Islands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Deccan Plateau:</a:t>
            </a:r>
          </a:p>
          <a:p>
            <a:pPr lvl="1"/>
            <a:r>
              <a:rPr lang="en-US" dirty="0" smtClean="0"/>
              <a:t>Towards the southern point of the “diamond”</a:t>
            </a:r>
          </a:p>
          <a:p>
            <a:pPr lvl="1"/>
            <a:r>
              <a:rPr lang="en-US" dirty="0" smtClean="0"/>
              <a:t>Dry climate-more irrigation needed</a:t>
            </a:r>
          </a:p>
          <a:p>
            <a:pPr lvl="1"/>
            <a:r>
              <a:rPr lang="en-US" dirty="0" smtClean="0"/>
              <a:t>Rich, volcanic soil</a:t>
            </a:r>
          </a:p>
          <a:p>
            <a:pPr lvl="1"/>
            <a:r>
              <a:rPr lang="en-US" dirty="0" smtClean="0"/>
              <a:t>Cotton and peanuts-main crops</a:t>
            </a:r>
          </a:p>
          <a:p>
            <a:pPr lvl="1"/>
            <a:r>
              <a:rPr lang="en-US" dirty="0" smtClean="0"/>
              <a:t>Surrounded by mountains-</a:t>
            </a:r>
            <a:r>
              <a:rPr lang="en-US" u="sng" dirty="0" smtClean="0"/>
              <a:t>Western Ghats </a:t>
            </a:r>
            <a:r>
              <a:rPr lang="en-US" dirty="0" smtClean="0"/>
              <a:t>and </a:t>
            </a:r>
            <a:r>
              <a:rPr lang="en-US" u="sng" dirty="0" smtClean="0"/>
              <a:t>Eastern Ghats</a:t>
            </a:r>
          </a:p>
          <a:p>
            <a:r>
              <a:rPr lang="en-US" b="1" u="sng" dirty="0" smtClean="0"/>
              <a:t>Coasts and Islands:</a:t>
            </a:r>
          </a:p>
          <a:p>
            <a:pPr lvl="1"/>
            <a:r>
              <a:rPr lang="en-US" dirty="0" smtClean="0"/>
              <a:t>Many people fish and farm- </a:t>
            </a:r>
            <a:r>
              <a:rPr lang="en-US" u="sng" dirty="0" smtClean="0"/>
              <a:t>India is a peninsula</a:t>
            </a:r>
          </a:p>
          <a:p>
            <a:pPr lvl="1"/>
            <a:r>
              <a:rPr lang="en-US" u="sng" dirty="0" smtClean="0"/>
              <a:t>Sri Lanka and Maldives</a:t>
            </a:r>
            <a:r>
              <a:rPr lang="en-US" dirty="0" smtClean="0"/>
              <a:t>-island nations, make a lot of clothing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67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763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34221"/>
                </a:solidFill>
                <a:latin typeface="Samarkan" pitchFamily="34" charset="0"/>
              </a:rPr>
              <a:t>“Mata Ganga” (Mother Ganges)</a:t>
            </a:r>
          </a:p>
        </p:txBody>
      </p:sp>
      <p:pic>
        <p:nvPicPr>
          <p:cNvPr id="59396" name="Picture 4" descr="Ganges-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1000"/>
            <a:ext cx="3276600" cy="2463800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Ganges-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00400" cy="2095500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Ganges-2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3276600" cy="2173288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Ganges-3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124200" cy="2062163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634221"/>
                </a:solidFill>
                <a:latin typeface="Samarkan" pitchFamily="34" charset="0"/>
              </a:rPr>
              <a:t>Hindu Kush</a:t>
            </a:r>
          </a:p>
        </p:txBody>
      </p:sp>
      <p:pic>
        <p:nvPicPr>
          <p:cNvPr id="80900" name="Picture 4" descr="doorstep_hindu_kush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89025"/>
            <a:ext cx="3581400" cy="2568575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Hindu Kush in Afghanist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3733800" cy="2732088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HinduKush-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114800" cy="2695575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634221"/>
                </a:solidFill>
                <a:latin typeface="Samarkan" pitchFamily="34" charset="0"/>
              </a:rPr>
              <a:t>The Deccan Plateau</a:t>
            </a:r>
          </a:p>
        </p:txBody>
      </p:sp>
      <p:pic>
        <p:nvPicPr>
          <p:cNvPr id="25604" name="Picture 5" descr="Deccan-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05025"/>
            <a:ext cx="4495800" cy="2957513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6" descr="decc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2667000" cy="2632075"/>
          </a:xfrm>
          <a:prstGeom prst="rect">
            <a:avLst/>
          </a:prstGeom>
          <a:noFill/>
          <a:ln w="9525">
            <a:solidFill>
              <a:srgbClr val="6342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4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Plateau, Coast, and Islands</a:t>
            </a:r>
            <a:endParaRPr lang="en-US" dirty="0"/>
          </a:p>
        </p:txBody>
      </p:sp>
      <p:pic>
        <p:nvPicPr>
          <p:cNvPr id="4098" name="Picture 2" descr="http://www.regentsprep.org/regents/global/themes/geography/images/j0181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egentsprep.org/regents/global/themes/geography/images/PH03803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2105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ropicalcollections.net/PromotionImages/22_maldives-resort-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36" y="4191000"/>
            <a:ext cx="493346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6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The Ancient </a:t>
            </a:r>
            <a:r>
              <a:rPr lang="en-US" altLang="en-US" sz="6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Harappans</a:t>
            </a:r>
            <a:endParaRPr lang="en-US" altLang="en-US" sz="6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markan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1981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</a:t>
            </a:r>
            <a:r>
              <a:rPr lang="en-US" b="1" u="sng" dirty="0" err="1" smtClean="0"/>
              <a:t>Harappan</a:t>
            </a:r>
            <a:r>
              <a:rPr lang="en-US" b="1" u="sng" dirty="0" smtClean="0"/>
              <a:t> Civilization</a:t>
            </a:r>
            <a:endParaRPr lang="en-US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15152" r="23693" b="17262"/>
          <a:stretch/>
        </p:blipFill>
        <p:spPr bwMode="auto">
          <a:xfrm>
            <a:off x="2057400" y="1752600"/>
            <a:ext cx="5105401" cy="44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66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matekids.nasa.gov/review/india-groundwater/world_map_w_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5697" y="228600"/>
            <a:ext cx="556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 to India!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MCj04247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089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21463" r="41544" b="6341"/>
          <a:stretch/>
        </p:blipFill>
        <p:spPr bwMode="auto">
          <a:xfrm>
            <a:off x="2219093" y="658187"/>
            <a:ext cx="6924907" cy="61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1066800"/>
            <a:ext cx="22408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Called a </a:t>
            </a:r>
            <a:r>
              <a:rPr lang="en-US" u="sng" dirty="0" smtClean="0"/>
              <a:t>subcontinent</a:t>
            </a:r>
            <a:r>
              <a:rPr lang="en-US" dirty="0" smtClean="0"/>
              <a:t> because the region is so large and separated by water or mountains from other land areas.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657"/>
            <a:ext cx="610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Indian Subcontinent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1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A Diamond Breaks Away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828088" cy="4906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Some believe South Asia was formed when its plate broke off from a landmass and collided with Europe and Asia.</a:t>
            </a:r>
          </a:p>
          <a:p>
            <a:pPr eaLnBrk="1" hangingPunct="1">
              <a:defRPr/>
            </a:pPr>
            <a:r>
              <a:rPr lang="en-US" altLang="en-US" dirty="0" smtClean="0"/>
              <a:t>The plates also formed Mt. Everest-continues to rise.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5124" name="Picture 5" descr="Mount%20Ev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754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u="sng" dirty="0" smtClean="0">
                <a:solidFill>
                  <a:srgbClr val="003300"/>
                </a:solidFill>
              </a:rPr>
              <a:t>South Asian Subcontinent</a:t>
            </a:r>
            <a:br>
              <a:rPr lang="en-US" b="1" u="sng" dirty="0" smtClean="0">
                <a:solidFill>
                  <a:srgbClr val="0033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*</a:t>
            </a:r>
            <a:r>
              <a:rPr lang="en-US" altLang="en-US" sz="3200" dirty="0" smtClean="0">
                <a:solidFill>
                  <a:prstClr val="black"/>
                </a:solidFill>
                <a:ea typeface="+mn-ea"/>
                <a:cs typeface="+mn-cs"/>
              </a:rPr>
              <a:t>8 </a:t>
            </a:r>
            <a:r>
              <a:rPr lang="en-US" altLang="en-US" sz="3200" dirty="0">
                <a:solidFill>
                  <a:prstClr val="black"/>
                </a:solidFill>
                <a:ea typeface="+mn-ea"/>
                <a:cs typeface="+mn-cs"/>
              </a:rPr>
              <a:t>countries in South </a:t>
            </a:r>
            <a:r>
              <a:rPr lang="en-US" altLang="en-US" sz="3200" dirty="0" smtClean="0">
                <a:solidFill>
                  <a:prstClr val="black"/>
                </a:solidFill>
                <a:ea typeface="+mn-ea"/>
                <a:cs typeface="+mn-cs"/>
              </a:rPr>
              <a:t>Asia</a:t>
            </a:r>
            <a:r>
              <a:rPr lang="en-US" altLang="en-US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b="1" u="sng" dirty="0" smtClean="0">
                <a:solidFill>
                  <a:srgbClr val="003300"/>
                </a:solidFill>
              </a:rPr>
              <a:t> </a:t>
            </a:r>
            <a:endParaRPr lang="en-US" b="1" u="sng" dirty="0"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60627"/>
            <a:ext cx="5791200" cy="589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71" y="19050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Afghanistan.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Bangladesh.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Bhutan.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India.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Nepal.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Maldives.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Pakistan.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Sri Lanka.</a:t>
            </a:r>
          </a:p>
        </p:txBody>
      </p:sp>
    </p:spTree>
    <p:extLst>
      <p:ext uri="{BB962C8B-B14F-4D97-AF65-F5344CB8AC3E}">
        <p14:creationId xmlns:p14="http://schemas.microsoft.com/office/powerpoint/2010/main" val="42678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20070406201823!Mumbai_india_monsoon_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92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5400" u="sng" dirty="0" smtClean="0">
                <a:solidFill>
                  <a:srgbClr val="009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South Asia: Snow </a:t>
            </a:r>
            <a:r>
              <a:rPr lang="en-US" altLang="en-US" sz="5400" u="sng" dirty="0" smtClean="0">
                <a:solidFill>
                  <a:srgbClr val="009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to Monsoon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286" y="838200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Hindu </a:t>
            </a:r>
            <a:r>
              <a:rPr lang="en-US" altLang="en-US" dirty="0" smtClean="0"/>
              <a:t>Kush </a:t>
            </a:r>
            <a:r>
              <a:rPr lang="en-US" altLang="en-US" dirty="0" smtClean="0"/>
              <a:t>Mountains </a:t>
            </a:r>
            <a:r>
              <a:rPr lang="en-US" altLang="en-US" dirty="0" smtClean="0"/>
              <a:t>and Himalayas separate South </a:t>
            </a:r>
            <a:r>
              <a:rPr lang="en-US" altLang="en-US" dirty="0" smtClean="0"/>
              <a:t>Asia from rest of Asia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Many different landforms, but similar climate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**Monsoon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season important to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farmers-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 on rain for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crops**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3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2561"/>
            <a:ext cx="8534400" cy="4525963"/>
          </a:xfrm>
        </p:spPr>
        <p:txBody>
          <a:bodyPr/>
          <a:lstStyle/>
          <a:p>
            <a:r>
              <a:rPr lang="en-US" dirty="0" smtClean="0"/>
              <a:t>South Asian subcontinent includes: mountains, plains, deserts, rivers, dry plateaus, and islands.</a:t>
            </a:r>
          </a:p>
          <a:p>
            <a:pPr>
              <a:spcBef>
                <a:spcPts val="0"/>
              </a:spcBef>
            </a:pPr>
            <a:r>
              <a:rPr lang="en-US" u="sng" dirty="0" smtClean="0"/>
              <a:t>3 Seasons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Mild (</a:t>
            </a:r>
            <a:r>
              <a:rPr lang="en-US" dirty="0"/>
              <a:t>O</a:t>
            </a:r>
            <a:r>
              <a:rPr lang="en-US" dirty="0" smtClean="0"/>
              <a:t>ct.-Feb.)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Droughts, very hot (March-May)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monsoon or rainy season (June-Sept.)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</a:rPr>
              <a:t>**Very </a:t>
            </a:r>
            <a:r>
              <a:rPr lang="en-US" dirty="0" smtClean="0">
                <a:solidFill>
                  <a:srgbClr val="C00000"/>
                </a:solidFill>
              </a:rPr>
              <a:t>important to farmers-refreshes soil after dry season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0"/>
            <a:ext cx="93746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Diverse Landforms, Similar Climate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chema-root.org/weather/monsoons/monso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445665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maa.tv/NewsPictures/201296193740_samaa_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54" y="4000499"/>
            <a:ext cx="4673492" cy="28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Indo Ganges Plain: </a:t>
            </a:r>
          </a:p>
          <a:p>
            <a:pPr lvl="1"/>
            <a:r>
              <a:rPr lang="en-US" dirty="0" smtClean="0"/>
              <a:t>Located in the Northwest</a:t>
            </a:r>
          </a:p>
          <a:p>
            <a:pPr lvl="1"/>
            <a:r>
              <a:rPr lang="en-US" dirty="0" smtClean="0"/>
              <a:t>3 rivers- </a:t>
            </a:r>
            <a:r>
              <a:rPr lang="en-US" altLang="en-US" dirty="0">
                <a:solidFill>
                  <a:srgbClr val="009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Indus, the Ganges, and the </a:t>
            </a:r>
            <a:r>
              <a:rPr lang="en-US" altLang="en-US" dirty="0" smtClean="0">
                <a:solidFill>
                  <a:srgbClr val="009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Brahmaputra </a:t>
            </a:r>
            <a:r>
              <a:rPr lang="en-US" dirty="0" smtClean="0"/>
              <a:t>carry water &amp; silt to irrigate &amp; enrich fields on Indo-</a:t>
            </a:r>
            <a:r>
              <a:rPr lang="en-US" dirty="0"/>
              <a:t>G</a:t>
            </a:r>
            <a:r>
              <a:rPr lang="en-US" dirty="0" smtClean="0"/>
              <a:t>anges Plain</a:t>
            </a:r>
          </a:p>
          <a:p>
            <a:pPr lvl="1"/>
            <a:r>
              <a:rPr lang="en-US" dirty="0" smtClean="0"/>
              <a:t>Monsoons help spread silt</a:t>
            </a:r>
          </a:p>
          <a:p>
            <a:pPr lvl="1"/>
            <a:r>
              <a:rPr lang="en-US" u="sng" dirty="0" smtClean="0"/>
              <a:t>Most people are Subsistence farmers- </a:t>
            </a:r>
            <a:r>
              <a:rPr lang="en-US" dirty="0" smtClean="0"/>
              <a:t>grow food just for your family- not to trade or sell</a:t>
            </a:r>
          </a:p>
          <a:p>
            <a:pPr lvl="1"/>
            <a:r>
              <a:rPr lang="en-US" dirty="0" smtClean="0"/>
              <a:t>Very heavily </a:t>
            </a:r>
            <a:r>
              <a:rPr lang="en-US" dirty="0"/>
              <a:t>and densely </a:t>
            </a:r>
            <a:r>
              <a:rPr lang="en-US" dirty="0" smtClean="0"/>
              <a:t>populated</a:t>
            </a:r>
          </a:p>
          <a:p>
            <a:pPr lvl="1"/>
            <a:r>
              <a:rPr lang="en-US" dirty="0" smtClean="0"/>
              <a:t>Much of the population lives here</a:t>
            </a:r>
          </a:p>
          <a:p>
            <a:r>
              <a:rPr lang="en-US" b="1" u="sng" dirty="0" smtClean="0"/>
              <a:t>Indus River Valley: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-on a plain in Pakistan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-first civilizations in India developed </a:t>
            </a:r>
            <a:r>
              <a:rPr lang="en-US" sz="2800" dirty="0" smtClean="0"/>
              <a:t>here- </a:t>
            </a:r>
            <a:r>
              <a:rPr lang="en-US" sz="2800" u="sng" dirty="0" err="1" smtClean="0"/>
              <a:t>Harappans</a:t>
            </a:r>
            <a:endParaRPr lang="en-US" u="sn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smtClean="0">
                <a:solidFill>
                  <a:srgbClr val="009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Great Rivers, Great Plain</a:t>
            </a:r>
          </a:p>
        </p:txBody>
      </p:sp>
    </p:spTree>
    <p:extLst>
      <p:ext uri="{BB962C8B-B14F-4D97-AF65-F5344CB8AC3E}">
        <p14:creationId xmlns:p14="http://schemas.microsoft.com/office/powerpoint/2010/main" val="18470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myhimalayas.com/ladakh_tso_moriri/images/indus_valley_from_stog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5429" y="-762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smtClean="0">
                <a:solidFill>
                  <a:srgbClr val="009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Great Rivers, Great Plain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364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Blank</vt:lpstr>
      <vt:lpstr>I. India’s Geography:</vt:lpstr>
      <vt:lpstr>PowerPoint Presentation</vt:lpstr>
      <vt:lpstr>PowerPoint Presentation</vt:lpstr>
      <vt:lpstr>A Diamond Breaks Away</vt:lpstr>
      <vt:lpstr>South Asian Subcontinent *8 countries in South Asia  </vt:lpstr>
      <vt:lpstr>South Asia: Snow to Monsoon</vt:lpstr>
      <vt:lpstr>PowerPoint Presentation</vt:lpstr>
      <vt:lpstr>PowerPoint Presentation</vt:lpstr>
      <vt:lpstr>PowerPoint Presentation</vt:lpstr>
      <vt:lpstr>Plateau, Coast, and Islands </vt:lpstr>
      <vt:lpstr>PowerPoint Presentation</vt:lpstr>
      <vt:lpstr>PowerPoint Presentation</vt:lpstr>
      <vt:lpstr>PowerPoint Presentation</vt:lpstr>
      <vt:lpstr>Plateau, Coast, and Islands</vt:lpstr>
      <vt:lpstr>The Ancient Harappans</vt:lpstr>
      <vt:lpstr>The Harappan Civilization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lmcdonnell</dc:creator>
  <cp:lastModifiedBy>Laura Lucid</cp:lastModifiedBy>
  <cp:revision>28</cp:revision>
  <dcterms:created xsi:type="dcterms:W3CDTF">2014-01-06T13:07:33Z</dcterms:created>
  <dcterms:modified xsi:type="dcterms:W3CDTF">2016-12-13T15:15:31Z</dcterms:modified>
</cp:coreProperties>
</file>