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0" r:id="rId2"/>
    <p:sldId id="284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D9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6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93D614-BABD-45FD-97F3-8ED391031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0BBF0A-3DF4-4983-9643-5879E5442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F8D6B1-3F16-4342-BC5B-8749068ABEE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E5FB2-8419-499A-9757-FC3FE26252C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24E8-2640-4593-87F8-937B11F6216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A5334-A1DB-4BC3-AEE0-262FE731E8A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CB2B2-BF41-4DB3-B4D6-75BDF1ED1A5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6292D-ABC9-4887-87DB-BAB8B2DE0F9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3655338-8793-4766-BDCB-6A3CFA3144A5}" type="slidenum">
              <a:rPr lang="en-US"/>
              <a:pPr/>
              <a:t>20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96E0-F025-49C0-AF2C-EFE5104B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5898-B1A1-4166-AA86-BA4123F6F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9BD2-7CFB-43C4-9874-F970ACB1D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06C0C-67D5-4232-A134-AF822D889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429B-D52D-4133-B914-D288B9E3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33577-8F61-4ED7-A330-2A85EB56AF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805B4-6705-405C-98FC-CA71FD386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2742E-BD42-4E1A-8300-96F0EE03B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9070-2DC2-4141-ABFC-F7A48581B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F6E7E-DA35-4142-A4A4-67F29A188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3ADD4-E376-49A9-B3F6-6852CF30E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9371A-A43F-4379-8D58-85FE1EE73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F7E9-027D-4DE3-BFA4-503692BCD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0D21E-5F31-47B6-AAB8-39062DAB6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F9428-A767-4535-B9E9-9B536A9BB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46CD44-A583-4F94-9D62-26CD3168E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collections/view1zoom.asp?dep=13&amp;zoom=0&amp;full=0&amp;mark=1&amp;item=10.142.1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www.metmuseum.org/collections/view1zoom.asp?dep=13&amp;zoom=1&amp;full=0&amp;mark=&amp;item=11.100.2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2285999"/>
          </a:xfrm>
        </p:spPr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Why might both the Egyptians and Greeks developed myths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What type of religion, did the Ancient Greeks practice?</a:t>
            </a:r>
          </a:p>
          <a:p>
            <a:endParaRPr lang="en-US" dirty="0" smtClean="0"/>
          </a:p>
          <a:p>
            <a:r>
              <a:rPr lang="en-US" dirty="0" smtClean="0"/>
              <a:t>Name Homer’s two most famous books?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458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Examples of these types of columns can be found in buildings today all throughout the world.  The New York Stock Exchange in Manhattan has Corinthian columns.  </a:t>
            </a:r>
          </a:p>
        </p:txBody>
      </p:sp>
      <p:pic>
        <p:nvPicPr>
          <p:cNvPr id="9223" name="Picture 7" descr="http://th07.deviantart.net/fs71/PRE/i/2010/090/1/3/New_York_Stock_Exchange_by_dayto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90763"/>
            <a:ext cx="8001000" cy="433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It’s Quiz Time!  </a:t>
            </a:r>
          </a:p>
        </p:txBody>
      </p:sp>
      <p:pic>
        <p:nvPicPr>
          <p:cNvPr id="10243" name="Picture 3" descr="MCj00787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18653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MCj00787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33600"/>
            <a:ext cx="141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MCj007862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09800"/>
            <a:ext cx="25511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782762"/>
          </a:xfrm>
        </p:spPr>
        <p:txBody>
          <a:bodyPr/>
          <a:lstStyle/>
          <a:p>
            <a:pPr eaLnBrk="1" hangingPunct="1"/>
            <a:r>
              <a:rPr lang="en-US" sz="4000" smtClean="0"/>
              <a:t>Can you guess what type of columns are used on this building, </a:t>
            </a:r>
            <a:br>
              <a:rPr lang="en-US" sz="4000" smtClean="0"/>
            </a:br>
            <a:r>
              <a:rPr lang="en-US" sz="4000" smtClean="0"/>
              <a:t>the Lincoln Memorial?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" y="5791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Answer:  Doric columns</a:t>
            </a:r>
          </a:p>
        </p:txBody>
      </p:sp>
      <p:pic>
        <p:nvPicPr>
          <p:cNvPr id="11272" name="Picture 8" descr="http://www.deviantart.com/download/139577179/Lincoln_Memorial_Columns_by_MicrowaveOven.jpg"/>
          <p:cNvPicPr>
            <a:picLocks noChangeAspect="1" noChangeArrowheads="1"/>
          </p:cNvPicPr>
          <p:nvPr/>
        </p:nvPicPr>
        <p:blipFill>
          <a:blip r:embed="rId2" cstate="print"/>
          <a:srcRect l="27820" t="6213" r="31687" b="48406"/>
          <a:stretch>
            <a:fillRect/>
          </a:stretch>
        </p:blipFill>
        <p:spPr bwMode="auto">
          <a:xfrm>
            <a:off x="0" y="5036634"/>
            <a:ext cx="2133600" cy="182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http://lh3.ggpht.com/_1qXwU2YzXhQ/S8svMesG2aI/AAAAAAAAATI/coFrnpzaPk8/DSC_0231.JPG"/>
          <p:cNvPicPr>
            <a:picLocks noChangeAspect="1" noChangeArrowheads="1"/>
          </p:cNvPicPr>
          <p:nvPr/>
        </p:nvPicPr>
        <p:blipFill>
          <a:blip r:embed="rId3" cstate="print"/>
          <a:srcRect l="19109" t="8806" r="12787"/>
          <a:stretch>
            <a:fillRect/>
          </a:stretch>
        </p:blipFill>
        <p:spPr bwMode="auto">
          <a:xfrm>
            <a:off x="6781800" y="4724400"/>
            <a:ext cx="2209800" cy="196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6" name="Picture 12" descr="http://ydtalk.com/jdispatch/wp-content/uploads/2010/10/Chapter-1-Lincoln-Memorial-ist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057400"/>
            <a:ext cx="4333875" cy="28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Can you guess which type of columns are used on this building, the Supreme Court? 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5715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Answer:  Corinthian columns </a:t>
            </a:r>
          </a:p>
        </p:txBody>
      </p:sp>
      <p:pic>
        <p:nvPicPr>
          <p:cNvPr id="12295" name="Picture 7" descr="http://pics4.city-data.com/cpicc/cfiles27585.jpg"/>
          <p:cNvPicPr>
            <a:picLocks noChangeAspect="1" noChangeArrowheads="1"/>
          </p:cNvPicPr>
          <p:nvPr/>
        </p:nvPicPr>
        <p:blipFill>
          <a:blip r:embed="rId2" cstate="print"/>
          <a:srcRect l="9883" t="20475" r="12353" b="5619"/>
          <a:stretch>
            <a:fillRect/>
          </a:stretch>
        </p:blipFill>
        <p:spPr bwMode="auto">
          <a:xfrm>
            <a:off x="4648200" y="2142172"/>
            <a:ext cx="4372811" cy="311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9" descr="http://upload.wikimedia.org/wikipedia/commons/2/25/AuthorityOfLaw.JPG"/>
          <p:cNvPicPr>
            <a:picLocks noChangeAspect="1" noChangeArrowheads="1"/>
          </p:cNvPicPr>
          <p:nvPr/>
        </p:nvPicPr>
        <p:blipFill>
          <a:blip r:embed="rId3" cstate="print"/>
          <a:srcRect l="47631" b="45543"/>
          <a:stretch>
            <a:fillRect/>
          </a:stretch>
        </p:blipFill>
        <p:spPr bwMode="auto">
          <a:xfrm>
            <a:off x="161925" y="2057400"/>
            <a:ext cx="41052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Can you guess which type of columns are used on this building, the Jefferson Memorial?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5638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Answer:  Ionic columns</a:t>
            </a:r>
          </a:p>
        </p:txBody>
      </p:sp>
      <p:pic>
        <p:nvPicPr>
          <p:cNvPr id="13319" name="Picture 7" descr="http://www.vacationlovers.net/washington_dc/washington_dc_055_thomas_jefferson_memorial_big.jpg"/>
          <p:cNvPicPr>
            <a:picLocks noChangeAspect="1" noChangeArrowheads="1"/>
          </p:cNvPicPr>
          <p:nvPr/>
        </p:nvPicPr>
        <p:blipFill>
          <a:blip r:embed="rId2" cstate="print"/>
          <a:srcRect l="5517" t="19968" r="13103" b="12869"/>
          <a:stretch>
            <a:fillRect/>
          </a:stretch>
        </p:blipFill>
        <p:spPr bwMode="auto">
          <a:xfrm>
            <a:off x="228600" y="2514600"/>
            <a:ext cx="4495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1" name="Picture 9" descr="http://lh3.ggpht.com/_1qXwU2YzXhQ/S8sv0tzRLnI/AAAAAAAAAUE/tG6bv5_rI8g/DSC_0438.JPG"/>
          <p:cNvPicPr>
            <a:picLocks noChangeAspect="1" noChangeArrowheads="1"/>
          </p:cNvPicPr>
          <p:nvPr/>
        </p:nvPicPr>
        <p:blipFill>
          <a:blip r:embed="rId3" cstate="print"/>
          <a:srcRect l="14655" r="32759" b="48136"/>
          <a:stretch>
            <a:fillRect/>
          </a:stretch>
        </p:blipFill>
        <p:spPr bwMode="auto">
          <a:xfrm>
            <a:off x="5257800" y="2590800"/>
            <a:ext cx="371856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CLASSICAL ART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524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harlesworth" pitchFamily="82" charset="0"/>
              </a:rPr>
              <a:t>480-323 BC</a:t>
            </a:r>
          </a:p>
        </p:txBody>
      </p:sp>
      <p:pic>
        <p:nvPicPr>
          <p:cNvPr id="3076" name="Picture 7" descr="gr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1676400"/>
            <a:ext cx="31146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Click to zoo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457450"/>
            <a:ext cx="3317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gkdisc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76400"/>
            <a:ext cx="2743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5-Point Star 1"/>
          <p:cNvSpPr/>
          <p:nvPr/>
        </p:nvSpPr>
        <p:spPr>
          <a:xfrm>
            <a:off x="1066800" y="3509963"/>
            <a:ext cx="609600" cy="5334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CLASSICAL ART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Background: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After Persian Wars (480 BC), Greece experienced a Golden Age.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Athens held special position. Became very powerful.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Golden Age was centered in Athens.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A Golden Age is an explosion of creativity in art, science, etc.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This is the period when </a:t>
            </a:r>
            <a:r>
              <a:rPr lang="en-US" altLang="en-US" sz="2000" smtClean="0">
                <a:solidFill>
                  <a:srgbClr val="FF0000"/>
                </a:solidFill>
                <a:ea typeface="ＭＳ Ｐゴシック" pitchFamily="34" charset="-128"/>
              </a:rPr>
              <a:t>Classical Art and Architecture</a:t>
            </a:r>
            <a:r>
              <a:rPr lang="en-US" altLang="en-US" sz="2000" smtClean="0">
                <a:ea typeface="ＭＳ Ｐゴシック" pitchFamily="34" charset="-128"/>
              </a:rPr>
              <a:t> was born.</a:t>
            </a:r>
          </a:p>
          <a:p>
            <a:pPr lvl="1" eaLnBrk="1" hangingPunct="1"/>
            <a:endParaRPr lang="en-US" altLang="en-US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CLASSICAL ART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The Classical period of Ancient Greece produced some of the most exquisite sculptures the world has ever seen.</a:t>
            </a:r>
          </a:p>
          <a:p>
            <a:pPr eaLnBrk="1" hangingPunct="1"/>
            <a:r>
              <a:rPr lang="en-US" altLang="en-US" sz="2000" smtClean="0"/>
              <a:t>Characterized by a joyous freedom of movement, freedom of expression.</a:t>
            </a:r>
          </a:p>
          <a:p>
            <a:pPr eaLnBrk="1" hangingPunct="1"/>
            <a:r>
              <a:rPr lang="en-US" altLang="en-US" sz="2000" smtClean="0"/>
              <a:t>The human figure was expressed in a more </a:t>
            </a:r>
            <a:r>
              <a:rPr lang="en-US" altLang="en-US" sz="2000" smtClean="0">
                <a:solidFill>
                  <a:srgbClr val="FF0000"/>
                </a:solidFill>
              </a:rPr>
              <a:t>naturalistic manner</a:t>
            </a:r>
            <a:r>
              <a:rPr lang="en-US" altLang="en-US" sz="2800" smtClean="0"/>
              <a:t> 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9220" name="Picture 5" descr="DSC008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362200"/>
            <a:ext cx="4032250" cy="4152900"/>
          </a:xfrm>
          <a:noFill/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181600" y="1371600"/>
            <a:ext cx="3352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Zeus of Artemesium (460-450 BC)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6’10.5” high. Rescued from 140 ft depth in water.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6553200" y="4191000"/>
            <a:ext cx="457200" cy="5334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CLASSICAL ART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greatest name in Greek sculpture was Phidias.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Built the Parthenon and statues of gods.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He initiated the Classical style of art.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After the Persian Wars, Athens was destroyed.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Pericles. Leader of Athens, got the city to undertake a massive building program.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He appointed Phidias artistic director.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Venus de Milo</a:t>
            </a:r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1295400"/>
            <a:ext cx="2381250" cy="3990975"/>
          </a:xfrm>
          <a:noFill/>
        </p:spPr>
      </p:pic>
      <p:pic>
        <p:nvPicPr>
          <p:cNvPr id="5530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29400" y="457200"/>
            <a:ext cx="1736725" cy="4852988"/>
          </a:xfrm>
          <a:noFill/>
        </p:spPr>
      </p:pic>
      <p:pic>
        <p:nvPicPr>
          <p:cNvPr id="55301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" y="533400"/>
            <a:ext cx="1719263" cy="4702175"/>
          </a:xfrm>
          <a:noFill/>
        </p:spPr>
      </p:pic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81000" y="5392738"/>
            <a:ext cx="8229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</a:rPr>
              <a:t>Aphrodite of Milos</a:t>
            </a:r>
            <a:r>
              <a:rPr lang="en-US" altLang="en-US">
                <a:solidFill>
                  <a:srgbClr val="FF0000"/>
                </a:solidFill>
              </a:rPr>
              <a:t>, better known as the </a:t>
            </a:r>
            <a:r>
              <a:rPr lang="en-US" altLang="en-US" b="1" i="1">
                <a:solidFill>
                  <a:srgbClr val="FF0000"/>
                </a:solidFill>
              </a:rPr>
              <a:t>Venus de Milo</a:t>
            </a:r>
            <a:r>
              <a:rPr lang="en-US" altLang="en-US">
                <a:solidFill>
                  <a:srgbClr val="FF0000"/>
                </a:solidFill>
              </a:rPr>
              <a:t>, ancient Greek statue and one of the most famous works of ancient Greek sculpture. some time between 130 and 100 BC, the </a:t>
            </a:r>
            <a:r>
              <a:rPr lang="en-US" altLang="en-US"/>
              <a:t>Hellenistic period (323–31 BC) </a:t>
            </a:r>
            <a:r>
              <a:rPr lang="en-US" altLang="en-US">
                <a:solidFill>
                  <a:srgbClr val="FF0000"/>
                </a:solidFill>
              </a:rPr>
              <a:t>, it is believed to depict Aphrodite (Venus to the Romans) the Greek goddess of love and beauty.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66713" y="1409700"/>
            <a:ext cx="1371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5063" y="3013075"/>
            <a:ext cx="1371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78625" y="2133600"/>
            <a:ext cx="1371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Greek Artistic Traditions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human figure is idealized</a:t>
            </a:r>
          </a:p>
          <a:p>
            <a:r>
              <a:rPr lang="en-US"/>
              <a:t>The figure is portrayed in action poses</a:t>
            </a:r>
          </a:p>
          <a:p>
            <a:r>
              <a:rPr lang="en-US"/>
              <a:t>Architecture reflects the ideal of perfect proportion creating a sense of balance and harmony</a:t>
            </a:r>
          </a:p>
          <a:p>
            <a:r>
              <a:rPr lang="en-US"/>
              <a:t>Columns are an integral part of architectural design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277813"/>
            <a:ext cx="7515225" cy="39211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Theater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534400" cy="2819400"/>
          </a:xfrm>
        </p:spPr>
        <p:txBody>
          <a:bodyPr/>
          <a:lstStyle/>
          <a:p>
            <a:pPr eaLnBrk="1" hangingPunct="1"/>
            <a:r>
              <a:rPr lang="en-US" sz="2200" smtClean="0"/>
              <a:t>Theater</a:t>
            </a:r>
            <a:r>
              <a:rPr lang="en-US" sz="2200" smtClean="0">
                <a:cs typeface="Times New Roman" pitchFamily="18" charset="0"/>
              </a:rPr>
              <a:t> in every major Greek city</a:t>
            </a:r>
          </a:p>
          <a:p>
            <a:pPr eaLnBrk="1" hangingPunct="1"/>
            <a:r>
              <a:rPr lang="en-US" sz="2200" smtClean="0">
                <a:cs typeface="Times New Roman" pitchFamily="18" charset="0"/>
              </a:rPr>
              <a:t>First theatrical productions - Athens Dionysus festival </a:t>
            </a:r>
            <a:r>
              <a:rPr lang="en-US" sz="2600" smtClean="0">
                <a:cs typeface="Times New Roman" pitchFamily="18" charset="0"/>
              </a:rPr>
              <a:t>500 BC</a:t>
            </a:r>
            <a:r>
              <a:rPr lang="en-US" sz="2600" smtClean="0"/>
              <a:t> </a:t>
            </a:r>
          </a:p>
          <a:p>
            <a:pPr lvl="1" eaLnBrk="1" hangingPunct="1"/>
            <a:r>
              <a:rPr lang="en-US" sz="2200" smtClean="0">
                <a:solidFill>
                  <a:srgbClr val="444444"/>
                </a:solidFill>
                <a:cs typeface="Times New Roman" pitchFamily="18" charset="0"/>
              </a:rPr>
              <a:t>Initially a single actor accompanied by a chorus of singers</a:t>
            </a:r>
          </a:p>
          <a:p>
            <a:pPr lvl="1" eaLnBrk="1" hangingPunct="1"/>
            <a:r>
              <a:rPr lang="en-US" sz="2200" smtClean="0">
                <a:solidFill>
                  <a:srgbClr val="444444"/>
                </a:solidFill>
                <a:cs typeface="Times New Roman" pitchFamily="18" charset="0"/>
              </a:rPr>
              <a:t>All wore masks </a:t>
            </a:r>
            <a:r>
              <a:rPr lang="en-US" sz="220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200" smtClean="0">
                <a:solidFill>
                  <a:srgbClr val="444444"/>
                </a:solidFill>
                <a:cs typeface="Times New Roman" pitchFamily="18" charset="0"/>
              </a:rPr>
              <a:t> allowed actors to play multiple roles</a:t>
            </a:r>
          </a:p>
          <a:p>
            <a:pPr lvl="1" eaLnBrk="1" hangingPunct="1"/>
            <a:r>
              <a:rPr lang="en-US" sz="2200" smtClean="0">
                <a:solidFill>
                  <a:srgbClr val="444444"/>
                </a:solidFill>
                <a:cs typeface="Times New Roman" pitchFamily="18" charset="0"/>
              </a:rPr>
              <a:t>All male cast </a:t>
            </a:r>
            <a:r>
              <a:rPr lang="en-US" sz="220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200" smtClean="0">
                <a:solidFill>
                  <a:srgbClr val="444444"/>
                </a:solidFill>
                <a:cs typeface="Times New Roman" pitchFamily="18" charset="0"/>
              </a:rPr>
              <a:t> played female roles</a:t>
            </a:r>
          </a:p>
          <a:p>
            <a:pPr eaLnBrk="1" hangingPunct="1"/>
            <a:r>
              <a:rPr lang="en-US" sz="2200" smtClean="0">
                <a:solidFill>
                  <a:srgbClr val="444444"/>
                </a:solidFill>
                <a:cs typeface="Times New Roman" pitchFamily="18" charset="0"/>
              </a:rPr>
              <a:t>Plays sponsored by wealthy patrons </a:t>
            </a:r>
          </a:p>
          <a:p>
            <a:pPr eaLnBrk="1" hangingPunct="1">
              <a:buFont typeface="Wingdings" pitchFamily="2" charset="2"/>
              <a:buNone/>
            </a:pPr>
            <a:endParaRPr lang="en-US" sz="2200" smtClean="0">
              <a:solidFill>
                <a:srgbClr val="444444"/>
              </a:solidFill>
              <a:cs typeface="Times New Roman" pitchFamily="18" charset="0"/>
            </a:endParaRPr>
          </a:p>
          <a:p>
            <a:pPr eaLnBrk="1" hangingPunct="1"/>
            <a:endParaRPr lang="en-US" sz="22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pic>
        <p:nvPicPr>
          <p:cNvPr id="154628" name="Picture 4" descr="Dodoni Ancient Greek Theat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3657600"/>
            <a:ext cx="4495800" cy="2963863"/>
          </a:xfrm>
          <a:noFill/>
        </p:spPr>
      </p:pic>
      <p:pic>
        <p:nvPicPr>
          <p:cNvPr id="36868" name="Picture 5" descr="terracotta figurines of New Comedy actors Greek, Myrina; 2nd century B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57600"/>
            <a:ext cx="3810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Greeks design the Amphitheater</a:t>
            </a:r>
          </a:p>
        </p:txBody>
      </p:sp>
      <p:pic>
        <p:nvPicPr>
          <p:cNvPr id="14339" name="Picture 3" descr="epidau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572250" cy="433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Greek Architecture</a:t>
            </a:r>
          </a:p>
        </p:txBody>
      </p:sp>
      <p:pic>
        <p:nvPicPr>
          <p:cNvPr id="2053" name="Picture 5" descr="http://www.kusadasi.tv/wp-content/uploads/parthenon-greek-archite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096000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One of the many accomplishments of the ancient Greeks is their art and architecture.  Public buildings were decorated with carvings of animals, people’s faces, leaves and flowers.  Every element of a building was a work of art. </a:t>
            </a:r>
            <a:br>
              <a:rPr lang="en-US" sz="2800" dirty="0" smtClean="0"/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Architecture</a:t>
            </a:r>
            <a:r>
              <a:rPr lang="en-US" sz="2800" dirty="0" smtClean="0"/>
              <a:t>.</a:t>
            </a:r>
          </a:p>
        </p:txBody>
      </p:sp>
      <p:pic>
        <p:nvPicPr>
          <p:cNvPr id="3078" name="Picture 6" descr="http://i417.photobucket.com/albums/pp258/7mike5000/Ancient%20Greece/Ancient%20Greek%20Architecture/Parthenon_from_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5446"/>
            <a:ext cx="3711575" cy="278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dcpages.com/gallery/d/17135-2/DSC04711.jpg"/>
          <p:cNvPicPr>
            <a:picLocks noChangeAspect="1" noChangeArrowheads="1"/>
          </p:cNvPicPr>
          <p:nvPr/>
        </p:nvPicPr>
        <p:blipFill>
          <a:blip r:embed="rId3" cstate="print"/>
          <a:srcRect b="16000"/>
          <a:stretch>
            <a:fillRect/>
          </a:stretch>
        </p:blipFill>
        <p:spPr bwMode="auto">
          <a:xfrm>
            <a:off x="5257800" y="3657600"/>
            <a:ext cx="3810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mitchellteachers.net/WorldHistory/AncientRome/Images/GreekMonumentBuildingTrans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286000" y="3581400"/>
            <a:ext cx="4494936" cy="312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52400" y="457200"/>
            <a:ext cx="8763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Greek life was dominated by religion, so it is not surprising that their temples were the biggest and most beautiful buildings.  The temples also had a political purpose, as they were often constructed to show civil pride and power or to offer thanks to a patron god or goddess of the city-state for success in war.  The temples were made of limestone or marble, with a roof or ceiling made of wood.  The builders made use of stone columns.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Types of Columns:</a:t>
            </a:r>
            <a:r>
              <a:rPr lang="en-US" smtClean="0"/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There are three different types of columns:  Doric, Ionic, and Corinthian.  </a:t>
            </a:r>
            <a:endParaRPr lang="en-US" sz="3600" b="1" dirty="0"/>
          </a:p>
        </p:txBody>
      </p:sp>
      <p:pic>
        <p:nvPicPr>
          <p:cNvPr id="5128" name="Picture 8" descr="http://nightlanding.com/artroom/wp-content/uploads/2011/01/9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86200"/>
            <a:ext cx="4762500" cy="2838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Doric Columns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5486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The Doric style was simple.  The columns were either grooved or fluted and had a plain top (capital).  The column did not have a base, it stood flat on the floor.  </a:t>
            </a:r>
          </a:p>
        </p:txBody>
      </p:sp>
      <p:pic>
        <p:nvPicPr>
          <p:cNvPr id="11268" name="Picture 4" descr="scan0005"/>
          <p:cNvPicPr>
            <a:picLocks noChangeAspect="1" noChangeArrowheads="1"/>
          </p:cNvPicPr>
          <p:nvPr/>
        </p:nvPicPr>
        <p:blipFill>
          <a:blip r:embed="rId2" cstate="print"/>
          <a:srcRect l="14062" t="4000" r="15625" b="2000"/>
          <a:stretch>
            <a:fillRect/>
          </a:stretch>
        </p:blipFill>
        <p:spPr bwMode="auto">
          <a:xfrm>
            <a:off x="6096000" y="1981200"/>
            <a:ext cx="22860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Ionic Columns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58674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The Ionic columns were more delicate and decorative.  The columns were taller and slimmer.  They were also fluted, but had a flattened rib between each flute.  The columns rested on a decorative base (plinth).  The capital was carved into a fluted shape.</a:t>
            </a:r>
          </a:p>
        </p:txBody>
      </p:sp>
      <p:pic>
        <p:nvPicPr>
          <p:cNvPr id="12292" name="Picture 4" descr="scan0003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6553200" y="1752600"/>
            <a:ext cx="21336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Corinthian Columns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5562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The Corinthian columns were still more decorative and delicate.  The columns were also fluted and had a flattened rib between each flute.  The capital of this column has carved leaves and vines.  It appeared approximately 5</a:t>
            </a:r>
            <a:r>
              <a:rPr lang="en-US" sz="2800" b="1" baseline="30000"/>
              <a:t>th</a:t>
            </a:r>
            <a:r>
              <a:rPr lang="en-US" sz="2800" b="1"/>
              <a:t> century B.C.E.</a:t>
            </a:r>
          </a:p>
        </p:txBody>
      </p:sp>
      <p:pic>
        <p:nvPicPr>
          <p:cNvPr id="13316" name="Picture 4" descr="scan0004"/>
          <p:cNvPicPr>
            <a:picLocks noChangeAspect="1" noChangeArrowheads="1"/>
          </p:cNvPicPr>
          <p:nvPr/>
        </p:nvPicPr>
        <p:blipFill>
          <a:blip r:embed="rId2" cstate="print"/>
          <a:srcRect l="6468" b="4839"/>
          <a:stretch>
            <a:fillRect/>
          </a:stretch>
        </p:blipFill>
        <p:spPr bwMode="auto">
          <a:xfrm>
            <a:off x="6324600" y="1371600"/>
            <a:ext cx="2341563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750</Words>
  <Application>Microsoft Office PowerPoint</Application>
  <PresentationFormat>On-screen Show (4:3)</PresentationFormat>
  <Paragraphs>75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Do Now:</vt:lpstr>
      <vt:lpstr>Greek Artistic Traditions</vt:lpstr>
      <vt:lpstr>Greek Architecture</vt:lpstr>
      <vt:lpstr>One of the many accomplishments of the ancient Greeks is their art and architecture.  Public buildings were decorated with carvings of animals, people’s faces, leaves and flowers.  Every element of a building was a work of art.  Classical Architecture.</vt:lpstr>
      <vt:lpstr>Slide 5</vt:lpstr>
      <vt:lpstr>Types of Columns: </vt:lpstr>
      <vt:lpstr>Doric Columns</vt:lpstr>
      <vt:lpstr>Ionic Columns</vt:lpstr>
      <vt:lpstr>Corinthian Columns</vt:lpstr>
      <vt:lpstr>Slide 10</vt:lpstr>
      <vt:lpstr>It’s Quiz Time!  </vt:lpstr>
      <vt:lpstr>Can you guess what type of columns are used on this building,  the Lincoln Memorial? </vt:lpstr>
      <vt:lpstr>Can you guess which type of columns are used on this building, the Supreme Court?  </vt:lpstr>
      <vt:lpstr>Can you guess which type of columns are used on this building, the Jefferson Memorial? </vt:lpstr>
      <vt:lpstr>CLASSICAL ART</vt:lpstr>
      <vt:lpstr>CLASSICAL ART</vt:lpstr>
      <vt:lpstr>CLASSICAL ART</vt:lpstr>
      <vt:lpstr>CLASSICAL ART</vt:lpstr>
      <vt:lpstr>Venus de Milo</vt:lpstr>
      <vt:lpstr>Theater</vt:lpstr>
      <vt:lpstr>Greeks design the Amphitheater</vt:lpstr>
      <vt:lpstr>Slide 22</vt:lpstr>
    </vt:vector>
  </TitlesOfParts>
  <Company>Dobbs Ferry UFSD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Architecture</dc:title>
  <dc:creator>Dobbs Ferry UFSD</dc:creator>
  <cp:lastModifiedBy>Allen</cp:lastModifiedBy>
  <cp:revision>24</cp:revision>
  <dcterms:created xsi:type="dcterms:W3CDTF">2006-02-10T21:41:29Z</dcterms:created>
  <dcterms:modified xsi:type="dcterms:W3CDTF">2017-03-11T21:39:17Z</dcterms:modified>
</cp:coreProperties>
</file>