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9A0780-CCFD-4681-8C5D-CD0CA390E04C}"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CB9C82-2C01-46FD-B061-4A27E0A6EBBD}" type="slidenum">
              <a:rPr lang="en-US" smtClean="0"/>
              <a:t>‹#›</a:t>
            </a:fld>
            <a:endParaRPr lang="en-US"/>
          </a:p>
        </p:txBody>
      </p:sp>
    </p:spTree>
    <p:extLst>
      <p:ext uri="{BB962C8B-B14F-4D97-AF65-F5344CB8AC3E}">
        <p14:creationId xmlns:p14="http://schemas.microsoft.com/office/powerpoint/2010/main" val="3149204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9A0780-CCFD-4681-8C5D-CD0CA390E04C}"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CB9C82-2C01-46FD-B061-4A27E0A6EBBD}" type="slidenum">
              <a:rPr lang="en-US" smtClean="0"/>
              <a:t>‹#›</a:t>
            </a:fld>
            <a:endParaRPr lang="en-US"/>
          </a:p>
        </p:txBody>
      </p:sp>
    </p:spTree>
    <p:extLst>
      <p:ext uri="{BB962C8B-B14F-4D97-AF65-F5344CB8AC3E}">
        <p14:creationId xmlns:p14="http://schemas.microsoft.com/office/powerpoint/2010/main" val="4203092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9A0780-CCFD-4681-8C5D-CD0CA390E04C}"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CB9C82-2C01-46FD-B061-4A27E0A6EBBD}" type="slidenum">
              <a:rPr lang="en-US" smtClean="0"/>
              <a:t>‹#›</a:t>
            </a:fld>
            <a:endParaRPr lang="en-US"/>
          </a:p>
        </p:txBody>
      </p:sp>
    </p:spTree>
    <p:extLst>
      <p:ext uri="{BB962C8B-B14F-4D97-AF65-F5344CB8AC3E}">
        <p14:creationId xmlns:p14="http://schemas.microsoft.com/office/powerpoint/2010/main" val="3255844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9A0780-CCFD-4681-8C5D-CD0CA390E04C}"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CB9C82-2C01-46FD-B061-4A27E0A6EBBD}" type="slidenum">
              <a:rPr lang="en-US" smtClean="0"/>
              <a:t>‹#›</a:t>
            </a:fld>
            <a:endParaRPr lang="en-US"/>
          </a:p>
        </p:txBody>
      </p:sp>
    </p:spTree>
    <p:extLst>
      <p:ext uri="{BB962C8B-B14F-4D97-AF65-F5344CB8AC3E}">
        <p14:creationId xmlns:p14="http://schemas.microsoft.com/office/powerpoint/2010/main" val="2420020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9A0780-CCFD-4681-8C5D-CD0CA390E04C}"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CB9C82-2C01-46FD-B061-4A27E0A6EBBD}" type="slidenum">
              <a:rPr lang="en-US" smtClean="0"/>
              <a:t>‹#›</a:t>
            </a:fld>
            <a:endParaRPr lang="en-US"/>
          </a:p>
        </p:txBody>
      </p:sp>
    </p:spTree>
    <p:extLst>
      <p:ext uri="{BB962C8B-B14F-4D97-AF65-F5344CB8AC3E}">
        <p14:creationId xmlns:p14="http://schemas.microsoft.com/office/powerpoint/2010/main" val="10687282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9A0780-CCFD-4681-8C5D-CD0CA390E04C}" type="datetimeFigureOut">
              <a:rPr lang="en-US" smtClean="0"/>
              <a:t>9/14/2016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CB9C82-2C01-46FD-B061-4A27E0A6EBBD}" type="slidenum">
              <a:rPr lang="en-US" smtClean="0"/>
              <a:t>‹#›</a:t>
            </a:fld>
            <a:endParaRPr lang="en-US"/>
          </a:p>
        </p:txBody>
      </p:sp>
    </p:spTree>
    <p:extLst>
      <p:ext uri="{BB962C8B-B14F-4D97-AF65-F5344CB8AC3E}">
        <p14:creationId xmlns:p14="http://schemas.microsoft.com/office/powerpoint/2010/main" val="2401726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9A0780-CCFD-4681-8C5D-CD0CA390E04C}" type="datetimeFigureOut">
              <a:rPr lang="en-US" smtClean="0"/>
              <a:t>9/14/2016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CB9C82-2C01-46FD-B061-4A27E0A6EBBD}" type="slidenum">
              <a:rPr lang="en-US" smtClean="0"/>
              <a:t>‹#›</a:t>
            </a:fld>
            <a:endParaRPr lang="en-US"/>
          </a:p>
        </p:txBody>
      </p:sp>
    </p:spTree>
    <p:extLst>
      <p:ext uri="{BB962C8B-B14F-4D97-AF65-F5344CB8AC3E}">
        <p14:creationId xmlns:p14="http://schemas.microsoft.com/office/powerpoint/2010/main" val="26738568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9A0780-CCFD-4681-8C5D-CD0CA390E04C}" type="datetimeFigureOut">
              <a:rPr lang="en-US" smtClean="0"/>
              <a:t>9/14/2016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CB9C82-2C01-46FD-B061-4A27E0A6EBBD}" type="slidenum">
              <a:rPr lang="en-US" smtClean="0"/>
              <a:t>‹#›</a:t>
            </a:fld>
            <a:endParaRPr lang="en-US"/>
          </a:p>
        </p:txBody>
      </p:sp>
    </p:spTree>
    <p:extLst>
      <p:ext uri="{BB962C8B-B14F-4D97-AF65-F5344CB8AC3E}">
        <p14:creationId xmlns:p14="http://schemas.microsoft.com/office/powerpoint/2010/main" val="5298605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9A0780-CCFD-4681-8C5D-CD0CA390E04C}" type="datetimeFigureOut">
              <a:rPr lang="en-US" smtClean="0"/>
              <a:t>9/14/2016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CB9C82-2C01-46FD-B061-4A27E0A6EBBD}" type="slidenum">
              <a:rPr lang="en-US" smtClean="0"/>
              <a:t>‹#›</a:t>
            </a:fld>
            <a:endParaRPr lang="en-US"/>
          </a:p>
        </p:txBody>
      </p:sp>
    </p:spTree>
    <p:extLst>
      <p:ext uri="{BB962C8B-B14F-4D97-AF65-F5344CB8AC3E}">
        <p14:creationId xmlns:p14="http://schemas.microsoft.com/office/powerpoint/2010/main" val="3421597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9A0780-CCFD-4681-8C5D-CD0CA390E04C}" type="datetimeFigureOut">
              <a:rPr lang="en-US" smtClean="0"/>
              <a:t>9/14/2016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CB9C82-2C01-46FD-B061-4A27E0A6EBBD}" type="slidenum">
              <a:rPr lang="en-US" smtClean="0"/>
              <a:t>‹#›</a:t>
            </a:fld>
            <a:endParaRPr lang="en-US"/>
          </a:p>
        </p:txBody>
      </p:sp>
    </p:spTree>
    <p:extLst>
      <p:ext uri="{BB962C8B-B14F-4D97-AF65-F5344CB8AC3E}">
        <p14:creationId xmlns:p14="http://schemas.microsoft.com/office/powerpoint/2010/main" val="2771278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9A0780-CCFD-4681-8C5D-CD0CA390E04C}" type="datetimeFigureOut">
              <a:rPr lang="en-US" smtClean="0"/>
              <a:t>9/14/2016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CB9C82-2C01-46FD-B061-4A27E0A6EBBD}" type="slidenum">
              <a:rPr lang="en-US" smtClean="0"/>
              <a:t>‹#›</a:t>
            </a:fld>
            <a:endParaRPr lang="en-US"/>
          </a:p>
        </p:txBody>
      </p:sp>
    </p:spTree>
    <p:extLst>
      <p:ext uri="{BB962C8B-B14F-4D97-AF65-F5344CB8AC3E}">
        <p14:creationId xmlns:p14="http://schemas.microsoft.com/office/powerpoint/2010/main" val="10662613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9A0780-CCFD-4681-8C5D-CD0CA390E04C}" type="datetimeFigureOut">
              <a:rPr lang="en-US" smtClean="0"/>
              <a:t>9/14/2016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CB9C82-2C01-46FD-B061-4A27E0A6EBBD}" type="slidenum">
              <a:rPr lang="en-US" smtClean="0"/>
              <a:t>‹#›</a:t>
            </a:fld>
            <a:endParaRPr lang="en-US"/>
          </a:p>
        </p:txBody>
      </p:sp>
    </p:spTree>
    <p:extLst>
      <p:ext uri="{BB962C8B-B14F-4D97-AF65-F5344CB8AC3E}">
        <p14:creationId xmlns:p14="http://schemas.microsoft.com/office/powerpoint/2010/main" val="22629742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274638"/>
            <a:ext cx="8229600" cy="563562"/>
          </a:xfrm>
        </p:spPr>
        <p:txBody>
          <a:bodyPr/>
          <a:lstStyle/>
          <a:p>
            <a:pPr eaLnBrk="1" hangingPunct="1"/>
            <a:r>
              <a:rPr lang="en-US" altLang="en-US" sz="2800" dirty="0" smtClean="0"/>
              <a:t>Document Based Questions-Columbus </a:t>
            </a:r>
            <a:endParaRPr lang="en-US" altLang="en-US" sz="2800" dirty="0" smtClean="0"/>
          </a:p>
        </p:txBody>
      </p:sp>
      <p:sp>
        <p:nvSpPr>
          <p:cNvPr id="7171" name="Rectangle 4"/>
          <p:cNvSpPr>
            <a:spLocks noChangeArrowheads="1"/>
          </p:cNvSpPr>
          <p:nvPr/>
        </p:nvSpPr>
        <p:spPr bwMode="auto">
          <a:xfrm>
            <a:off x="304800" y="838200"/>
            <a:ext cx="8610600" cy="6278642"/>
          </a:xfrm>
          <a:prstGeom prst="rect">
            <a:avLst/>
          </a:prstGeom>
          <a:noFill/>
          <a:ln w="9525">
            <a:noFill/>
            <a:miter lim="800000"/>
            <a:headEnd/>
            <a:tailEnd/>
          </a:ln>
        </p:spPr>
        <p:txBody>
          <a:bodyPr>
            <a:spAutoFit/>
          </a:bodyPr>
          <a:lstStyle/>
          <a:p>
            <a:pPr eaLnBrk="1" hangingPunct="1">
              <a:defRPr/>
            </a:pPr>
            <a:r>
              <a:rPr lang="en-US" sz="1400" b="1" dirty="0">
                <a:latin typeface="Calibri" pitchFamily="34" charset="0"/>
              </a:rPr>
              <a:t>The Arrival of Europeans </a:t>
            </a:r>
          </a:p>
          <a:p>
            <a:pPr eaLnBrk="1" hangingPunct="1">
              <a:defRPr/>
            </a:pPr>
            <a:r>
              <a:rPr lang="en-US" sz="1200" b="1" i="1" dirty="0">
                <a:latin typeface="Calibri" pitchFamily="34" charset="0"/>
              </a:rPr>
              <a:t>The arrival of Christopher Columbus in the Caribbean in 1492 had a tremendous impact on the future of that region. The passage below describes that arrival. It is taken from an abridgement of Columbus’ personal journal made by </a:t>
            </a:r>
            <a:r>
              <a:rPr lang="en-US" sz="1200" b="1" i="1" dirty="0" err="1">
                <a:latin typeface="Calibri" pitchFamily="34" charset="0"/>
              </a:rPr>
              <a:t>Bartholome</a:t>
            </a:r>
            <a:r>
              <a:rPr lang="en-US" sz="1200" b="1" i="1" dirty="0">
                <a:latin typeface="Calibri" pitchFamily="34" charset="0"/>
              </a:rPr>
              <a:t> de </a:t>
            </a:r>
            <a:r>
              <a:rPr lang="en-US" sz="1200" b="1" i="1" dirty="0" err="1">
                <a:latin typeface="Calibri" pitchFamily="34" charset="0"/>
              </a:rPr>
              <a:t>las</a:t>
            </a:r>
            <a:r>
              <a:rPr lang="en-US" sz="1200" b="1" i="1" dirty="0">
                <a:latin typeface="Calibri" pitchFamily="34" charset="0"/>
              </a:rPr>
              <a:t> </a:t>
            </a:r>
            <a:r>
              <a:rPr lang="en-US" sz="1200" b="1" i="1" dirty="0" err="1">
                <a:latin typeface="Calibri" pitchFamily="34" charset="0"/>
              </a:rPr>
              <a:t>Casas</a:t>
            </a:r>
            <a:r>
              <a:rPr lang="en-US" sz="1400" dirty="0">
                <a:latin typeface="Calibri" pitchFamily="34" charset="0"/>
              </a:rPr>
              <a:t>. </a:t>
            </a:r>
          </a:p>
          <a:p>
            <a:pPr eaLnBrk="1" hangingPunct="1">
              <a:defRPr/>
            </a:pPr>
            <a:endParaRPr lang="en-US" sz="1400" dirty="0">
              <a:latin typeface="Calibri" pitchFamily="34" charset="0"/>
            </a:endParaRPr>
          </a:p>
          <a:p>
            <a:pPr eaLnBrk="1" hangingPunct="1">
              <a:defRPr/>
            </a:pPr>
            <a:r>
              <a:rPr lang="en-US" sz="1400" dirty="0">
                <a:latin typeface="Calibri" pitchFamily="34" charset="0"/>
              </a:rPr>
              <a:t>“In order to win the friendship and affection of that people, and because I was convinced that their conversion to our Holy Faith would be better promoted through love than through force, I presented some of them with red caps and some strings of glass beads which they placed around their necks, and with other trifles of the insignificant worth that delighted them and by which we have got wonderful hold on their affections.” </a:t>
            </a:r>
          </a:p>
          <a:p>
            <a:pPr eaLnBrk="1" hangingPunct="1">
              <a:defRPr/>
            </a:pPr>
            <a:endParaRPr lang="en-US" sz="1400" dirty="0">
              <a:latin typeface="Calibri" pitchFamily="34" charset="0"/>
            </a:endParaRPr>
          </a:p>
          <a:p>
            <a:pPr eaLnBrk="1" hangingPunct="1">
              <a:defRPr/>
            </a:pPr>
            <a:r>
              <a:rPr lang="en-US" sz="1200" b="1" i="1" dirty="0"/>
              <a:t>From the diary of Christopher Columbus during his first voyage of exploration.</a:t>
            </a:r>
          </a:p>
          <a:p>
            <a:pPr eaLnBrk="1" hangingPunct="1">
              <a:defRPr/>
            </a:pPr>
            <a:r>
              <a:rPr lang="en-US" sz="1400" dirty="0"/>
              <a:t> </a:t>
            </a:r>
          </a:p>
          <a:p>
            <a:pPr eaLnBrk="1" hangingPunct="1">
              <a:defRPr/>
            </a:pPr>
            <a:r>
              <a:rPr lang="en-US" sz="1400" i="1" dirty="0"/>
              <a:t>Saturday, 13 October. </a:t>
            </a:r>
            <a:r>
              <a:rPr lang="en-US" sz="1400" i="1" dirty="0"/>
              <a:t>[1492] At daybreak great multitudes of men came to the shore, all young and of fine shapes, very handsome; their hair not curled but straight and coarse like horse-hair, and all with foreheads and heads much broader than any people I had seen; They came loaded with balls of cotton, parrots, javelins, and other things too numerous to mention; these they exchanged for whatever we chose to give them. </a:t>
            </a:r>
            <a:endParaRPr lang="en-US" sz="1400" i="1" dirty="0" smtClean="0"/>
          </a:p>
          <a:p>
            <a:pPr eaLnBrk="1" hangingPunct="1">
              <a:defRPr/>
            </a:pPr>
            <a:endParaRPr lang="en-US" sz="1400" i="1" dirty="0"/>
          </a:p>
          <a:p>
            <a:pPr eaLnBrk="1" hangingPunct="1">
              <a:defRPr/>
            </a:pPr>
            <a:r>
              <a:rPr lang="en-US" sz="1400" b="1" u="sng" dirty="0" smtClean="0"/>
              <a:t>Answer the following questions on loose leaf in COMPLETE SENTENCES.</a:t>
            </a:r>
            <a:endParaRPr lang="en-US" sz="1400" b="1" u="sng" dirty="0"/>
          </a:p>
          <a:p>
            <a:pPr marL="342900" indent="-342900" eaLnBrk="1" hangingPunct="1">
              <a:buFont typeface="+mj-lt"/>
              <a:buAutoNum type="arabicPeriod"/>
              <a:defRPr/>
            </a:pPr>
            <a:r>
              <a:rPr lang="en-US" sz="1400" dirty="0"/>
              <a:t>What is the topic of this document?</a:t>
            </a:r>
          </a:p>
          <a:p>
            <a:pPr marL="342900" indent="-342900" eaLnBrk="1" hangingPunct="1">
              <a:buFont typeface="+mj-lt"/>
              <a:buAutoNum type="arabicPeriod"/>
              <a:defRPr/>
            </a:pPr>
            <a:r>
              <a:rPr lang="en-US" sz="1400" dirty="0"/>
              <a:t>Above are two excerpts from a diary or journal. Who is being quoted in both entries?</a:t>
            </a:r>
          </a:p>
          <a:p>
            <a:pPr marL="342900" indent="-342900" eaLnBrk="1" hangingPunct="1">
              <a:buFont typeface="+mj-lt"/>
              <a:buAutoNum type="arabicPeriod"/>
              <a:defRPr/>
            </a:pPr>
            <a:r>
              <a:rPr lang="en-US" sz="1400" dirty="0"/>
              <a:t>According to the first quote what were the Europeans planning for the natives? How did he intend to accomplish his goal?</a:t>
            </a:r>
          </a:p>
          <a:p>
            <a:pPr marL="342900" indent="-342900" eaLnBrk="1" hangingPunct="1">
              <a:buFont typeface="+mj-lt"/>
              <a:buAutoNum type="arabicPeriod"/>
              <a:defRPr/>
            </a:pPr>
            <a:r>
              <a:rPr lang="en-US" sz="1400" dirty="0"/>
              <a:t>How did the Europeans describe the natives? Why do you believe this was important information for the Europeans?</a:t>
            </a:r>
          </a:p>
          <a:p>
            <a:pPr marL="342900" indent="-342900" eaLnBrk="1" hangingPunct="1">
              <a:buFont typeface="+mj-lt"/>
              <a:buAutoNum type="arabicPeriod"/>
              <a:defRPr/>
            </a:pPr>
            <a:r>
              <a:rPr lang="en-US" sz="1400" dirty="0"/>
              <a:t>From reading both of these quotes how do you think the Europeans viewed the natives? Site evidence to support your answer.</a:t>
            </a:r>
          </a:p>
          <a:p>
            <a:pPr marL="342900" indent="-342900" eaLnBrk="1" hangingPunct="1">
              <a:buFont typeface="+mj-lt"/>
              <a:buAutoNum type="arabicPeriod"/>
              <a:defRPr/>
            </a:pPr>
            <a:endParaRPr lang="en-US" sz="1400" i="1" dirty="0"/>
          </a:p>
          <a:p>
            <a:pPr eaLnBrk="1" hangingPunct="1">
              <a:defRPr/>
            </a:pPr>
            <a:endParaRPr lang="en-US" sz="1400" dirty="0"/>
          </a:p>
          <a:p>
            <a:pPr eaLnBrk="1" hangingPunct="1">
              <a:defRPr/>
            </a:pPr>
            <a:endParaRPr lang="en-US" sz="1400" dirty="0">
              <a:latin typeface="Calibri" pitchFamily="34" charset="0"/>
            </a:endParaRPr>
          </a:p>
        </p:txBody>
      </p:sp>
    </p:spTree>
    <p:extLst>
      <p:ext uri="{BB962C8B-B14F-4D97-AF65-F5344CB8AC3E}">
        <p14:creationId xmlns:p14="http://schemas.microsoft.com/office/powerpoint/2010/main" val="23290761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145</Words>
  <Application>Microsoft Office PowerPoint</Application>
  <PresentationFormat>On-screen Show (4:3)</PresentationFormat>
  <Paragraphs>17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Document Based Questions-Columbus </vt:lpstr>
    </vt:vector>
  </TitlesOfParts>
  <Company>Rye Neck UFSD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Document Based Questions-Columbus </dc:title>
  <dc:creator>Laura Lucid</dc:creator>
  <cp:lastModifiedBy>Laura Lucid</cp:lastModifiedBy>
  <cp:revision>1</cp:revision>
  <dcterms:created xsi:type="dcterms:W3CDTF">2016-09-14T14:29:36Z</dcterms:created>
  <dcterms:modified xsi:type="dcterms:W3CDTF">2016-09-14T14:30:13Z</dcterms:modified>
</cp:coreProperties>
</file>