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68" r:id="rId4"/>
    <p:sldId id="270" r:id="rId5"/>
    <p:sldId id="273" r:id="rId6"/>
    <p:sldId id="259" r:id="rId7"/>
    <p:sldId id="276" r:id="rId8"/>
    <p:sldId id="271" r:id="rId9"/>
    <p:sldId id="274" r:id="rId10"/>
    <p:sldId id="275" r:id="rId11"/>
    <p:sldId id="277" r:id="rId12"/>
    <p:sldId id="278" r:id="rId13"/>
    <p:sldId id="267" r:id="rId14"/>
    <p:sldId id="279" r:id="rId15"/>
    <p:sldId id="281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5D"/>
    <a:srgbClr val="FFFF71"/>
    <a:srgbClr val="000000"/>
    <a:srgbClr val="7E2652"/>
    <a:srgbClr val="B43675"/>
    <a:srgbClr val="E048AA"/>
    <a:srgbClr val="CB238F"/>
    <a:srgbClr val="FCB2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06AF90-04A4-402D-ACA1-FB48BE10C9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8180FE-1B0F-44C8-A0EC-BEF4B2870E74}" type="slidenum">
              <a:rPr lang="en-GB" smtClean="0">
                <a:ea typeface="MS PGothic" pitchFamily="34" charset="-128"/>
              </a:rPr>
              <a:pPr/>
              <a:t>1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D589C6-2D81-4A61-87F3-A31FA4847507}" type="slidenum">
              <a:rPr lang="en-GB" smtClean="0">
                <a:ea typeface="MS PGothic" pitchFamily="34" charset="-128"/>
              </a:rPr>
              <a:pPr/>
              <a:t>14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3188F3-D205-44F7-A032-D698D0B0AF6A}" type="slidenum">
              <a:rPr lang="en-GB" smtClean="0">
                <a:ea typeface="MS PGothic" pitchFamily="34" charset="-128"/>
              </a:rPr>
              <a:pPr/>
              <a:t>6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0B8597-48A9-446A-868E-DECEAB5AD591}" type="slidenum">
              <a:rPr lang="en-GB" smtClean="0">
                <a:ea typeface="MS PGothic" pitchFamily="34" charset="-128"/>
              </a:rPr>
              <a:pPr/>
              <a:t>7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6C9D9-4C75-41D6-B0E7-40FE4A0A41A2}" type="slidenum">
              <a:rPr lang="en-GB" smtClean="0">
                <a:ea typeface="MS PGothic" pitchFamily="34" charset="-128"/>
              </a:rPr>
              <a:pPr/>
              <a:t>8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58B475-17D6-4B90-8A9F-9F11FDFA23D0}" type="slidenum">
              <a:rPr lang="en-GB" smtClean="0">
                <a:ea typeface="MS PGothic" pitchFamily="34" charset="-128"/>
              </a:rPr>
              <a:pPr/>
              <a:t>9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CEC8D7-3CA2-4A84-8D30-7E0AE6AC1322}" type="slidenum">
              <a:rPr lang="en-GB" smtClean="0">
                <a:ea typeface="MS PGothic" pitchFamily="34" charset="-128"/>
              </a:rPr>
              <a:pPr/>
              <a:t>10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2AB050-2520-47D2-AF36-82DF1DF067DC}" type="slidenum">
              <a:rPr lang="en-GB" smtClean="0">
                <a:ea typeface="MS PGothic" pitchFamily="34" charset="-128"/>
              </a:rPr>
              <a:pPr/>
              <a:t>11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BF6FEC-20E9-46A9-821D-F8C60D9792CF}" type="slidenum">
              <a:rPr lang="en-GB" smtClean="0">
                <a:ea typeface="MS PGothic" pitchFamily="34" charset="-128"/>
              </a:rPr>
              <a:pPr/>
              <a:t>12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6FF726-AACE-41FB-99D2-8B7F445A2ACC}" type="slidenum">
              <a:rPr lang="en-GB" smtClean="0">
                <a:ea typeface="MS PGothic" pitchFamily="34" charset="-128"/>
              </a:rPr>
              <a:pPr/>
              <a:t>13</a:t>
            </a:fld>
            <a:endParaRPr lang="en-GB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527DC5-44FB-4114-95E4-9E052BAA6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5F94-E524-4A71-A1BD-ADFE3F0C5F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02F6-F988-471E-8B20-83A924C30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6ED8-FF09-4781-B1A2-79545F401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7C1C0-740A-4EFC-83BD-3681F234F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2CAB-BCFC-4E06-BC8C-297D71BA9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3A944-9750-4C01-9A85-7E01314BF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F9D70-BBC1-4DDA-861C-1A164E149A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4BA5-E8D2-44E4-8BB2-1148869454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E743-AC65-4770-8350-3D78418D6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1C8A-DB08-4AE9-A69B-95DD7745F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C986-DE98-424E-A182-BEF170CE6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35C9-D9EA-451B-AA33-C1F5F77EC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81E0706-5B05-438C-A687-6E6460411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8" y="5064125"/>
            <a:ext cx="7964487" cy="1757363"/>
          </a:xfrm>
        </p:spPr>
        <p:txBody>
          <a:bodyPr/>
          <a:lstStyle/>
          <a:p>
            <a:pPr eaLnBrk="1" hangingPunct="1"/>
            <a:r>
              <a:rPr lang="en-GB" sz="4400" b="1" smtClean="0"/>
              <a:t>Alexander The Great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5157788"/>
            <a:ext cx="10112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3812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The Conquests of Alexander </a:t>
            </a:r>
            <a:endParaRPr lang="en-US" sz="4000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900113" y="1563688"/>
          <a:ext cx="5626100" cy="4334075"/>
        </p:xfrm>
        <a:graphic>
          <a:graphicData uri="http://schemas.openxmlformats.org/drawingml/2006/table">
            <a:tbl>
              <a:tblPr/>
              <a:tblGrid>
                <a:gridCol w="2813654"/>
                <a:gridCol w="2812446"/>
              </a:tblGrid>
              <a:tr h="48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Conquests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Dates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5D"/>
                    </a:solidFill>
                  </a:tcPr>
                </a:tc>
              </a:tr>
              <a:tr h="82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Freed Ionian Greek cities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333 BCE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Palestine, Syria, &amp; Egypt</a:t>
                      </a: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332 BCE</a:t>
                      </a: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Battle of Gaugamela</a:t>
                      </a: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331 BCE</a:t>
                      </a: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9984" marR="89984" marT="46797" marB="46797" anchor="ctr" anchorCtr="1" horzOverflow="overflow">
                    <a:lnL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84963" y="1517650"/>
            <a:ext cx="2459037" cy="5492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94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Heavily outnumbered, Alexander crushes the Persians at the Battle of Issus.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94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Alexander establishes Alexandria as the Greek capitol of Egypt!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94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Near Babylon, Alexander decisively defeats Darius! Becomes the ruler of the entire Persian Empire!</a:t>
            </a:r>
          </a:p>
        </p:txBody>
      </p:sp>
      <p:sp>
        <p:nvSpPr>
          <p:cNvPr id="12318" name="TextBox 3"/>
          <p:cNvSpPr txBox="1">
            <a:spLocks noChangeArrowheads="1"/>
          </p:cNvSpPr>
          <p:nvPr/>
        </p:nvSpPr>
        <p:spPr bwMode="auto">
          <a:xfrm>
            <a:off x="0" y="2205038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319" name="TextBox 4"/>
          <p:cNvSpPr txBox="1">
            <a:spLocks noChangeArrowheads="1"/>
          </p:cNvSpPr>
          <p:nvPr/>
        </p:nvSpPr>
        <p:spPr bwMode="auto">
          <a:xfrm>
            <a:off x="228600" y="2981325"/>
            <a:ext cx="654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320" name="TextBox 5"/>
          <p:cNvSpPr txBox="1">
            <a:spLocks noChangeArrowheads="1"/>
          </p:cNvSpPr>
          <p:nvPr/>
        </p:nvSpPr>
        <p:spPr bwMode="auto">
          <a:xfrm>
            <a:off x="0" y="3846513"/>
            <a:ext cx="969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 3</a:t>
            </a:r>
          </a:p>
        </p:txBody>
      </p:sp>
      <p:sp>
        <p:nvSpPr>
          <p:cNvPr id="12321" name="TextBox 7"/>
          <p:cNvSpPr txBox="1">
            <a:spLocks noChangeArrowheads="1"/>
          </p:cNvSpPr>
          <p:nvPr/>
        </p:nvSpPr>
        <p:spPr bwMode="auto">
          <a:xfrm>
            <a:off x="900113" y="6121400"/>
            <a:ext cx="619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Alexander was still not satisfied! </a:t>
            </a:r>
          </a:p>
        </p:txBody>
      </p:sp>
      <p:sp>
        <p:nvSpPr>
          <p:cNvPr id="9" name="Action Button: Custom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51550"/>
            <a:ext cx="935038" cy="806450"/>
          </a:xfrm>
          <a:prstGeom prst="actionButtonBlank">
            <a:avLst/>
          </a:prstGeom>
          <a:gradFill rotWithShape="1">
            <a:gsLst>
              <a:gs pos="0">
                <a:srgbClr val="66DAFF"/>
              </a:gs>
              <a:gs pos="20000">
                <a:srgbClr val="69D8FF"/>
              </a:gs>
              <a:gs pos="100000">
                <a:srgbClr val="4EA5C9"/>
              </a:gs>
            </a:gsLst>
            <a:lin ang="5400000"/>
          </a:gradFill>
          <a:ln w="9525">
            <a:solidFill>
              <a:srgbClr val="79D3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52413"/>
            <a:ext cx="7442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>
                <a:ea typeface="ＭＳ Ｐゴシック" charset="0"/>
              </a:rPr>
              <a:t> The Conquests of Alexand</a:t>
            </a:r>
            <a:r>
              <a:rPr lang="en-GB" sz="4000" dirty="0" smtClean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er</a:t>
            </a:r>
            <a:endParaRPr lang="en-US" sz="4000" dirty="0">
              <a:solidFill>
                <a:schemeClr val="accent5">
                  <a:lumMod val="10000"/>
                </a:schemeClr>
              </a:solidFill>
              <a:ea typeface="ＭＳ Ｐゴシック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938" y="1492250"/>
            <a:ext cx="5170487" cy="5365750"/>
          </a:xfrm>
        </p:spPr>
        <p:txBody>
          <a:bodyPr/>
          <a:lstStyle/>
          <a:p>
            <a:pPr eaLnBrk="1" hangingPunct="1"/>
            <a:r>
              <a:rPr lang="en-GB" sz="2200" smtClean="0"/>
              <a:t>For the next three years, Alexander moves east and northeast.</a:t>
            </a:r>
          </a:p>
          <a:p>
            <a:pPr lvl="1" eaLnBrk="1" hangingPunct="1"/>
            <a:r>
              <a:rPr lang="en-GB" sz="2000" smtClean="0"/>
              <a:t>Afghanistan &amp; Pakistan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200" smtClean="0"/>
              <a:t>In 326 BCE, Alexander moves into India.</a:t>
            </a:r>
          </a:p>
          <a:p>
            <a:pPr lvl="1" eaLnBrk="1" hangingPunct="1"/>
            <a:r>
              <a:rPr lang="en-GB" sz="2000" smtClean="0"/>
              <a:t>Series of a hard fought campaigns</a:t>
            </a:r>
          </a:p>
          <a:p>
            <a:pPr lvl="1" eaLnBrk="1" hangingPunct="1"/>
            <a:r>
              <a:rPr lang="en-GB" sz="2000" smtClean="0"/>
              <a:t>Macedonians refuse to go any farther</a:t>
            </a:r>
          </a:p>
          <a:p>
            <a:pPr lvl="1" eaLnBrk="1" hangingPunct="1"/>
            <a:endParaRPr lang="en-GB" sz="2000" smtClean="0"/>
          </a:p>
          <a:p>
            <a:pPr eaLnBrk="1" hangingPunct="1"/>
            <a:r>
              <a:rPr lang="en-US" sz="2200" smtClean="0"/>
              <a:t>Alexander</a:t>
            </a:r>
            <a:r>
              <a:rPr lang="en-US" altLang="en-US" sz="2200" smtClean="0"/>
              <a:t>’</a:t>
            </a:r>
            <a:r>
              <a:rPr lang="en-US" sz="2200" smtClean="0"/>
              <a:t>s army returned to Babylon, where he dies in June 323 BCE of wounds, fever, and too much alcohol.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52413"/>
            <a:ext cx="6824663" cy="1143000"/>
          </a:xfrm>
        </p:spPr>
        <p:txBody>
          <a:bodyPr/>
          <a:lstStyle/>
          <a:p>
            <a:pPr algn="l" eaLnBrk="1" hangingPunct="1"/>
            <a:r>
              <a:rPr lang="en-GB" sz="4000" smtClean="0"/>
              <a:t>Why was Alexander so successful?? </a:t>
            </a:r>
            <a:endParaRPr lang="en-US" sz="40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938" y="1598613"/>
            <a:ext cx="5400675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ＭＳ Ｐゴシック" charset="0"/>
              </a:rPr>
              <a:t>Great Military Leader</a:t>
            </a:r>
          </a:p>
          <a:p>
            <a:pPr lvl="1" eaLnBrk="1" hangingPunct="1">
              <a:defRPr/>
            </a:pPr>
            <a:r>
              <a:rPr lang="en-GB" dirty="0" smtClean="0">
                <a:ea typeface="ＭＳ Ｐゴシック" charset="0"/>
              </a:rPr>
              <a:t>Master of strategy and </a:t>
            </a:r>
            <a:r>
              <a:rPr lang="en-GB" dirty="0" smtClean="0">
                <a:ea typeface="ＭＳ Ｐゴシック" charset="0"/>
              </a:rPr>
              <a:t>tactics</a:t>
            </a:r>
          </a:p>
          <a:p>
            <a:pPr lvl="1" eaLnBrk="1" hangingPunct="1">
              <a:buNone/>
              <a:defRPr/>
            </a:pPr>
            <a:endParaRPr lang="en-GB" sz="20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GB" sz="2000" dirty="0" smtClean="0">
              <a:ea typeface="ＭＳ Ｐゴシック" charset="0"/>
            </a:endParaRPr>
          </a:p>
          <a:p>
            <a:pPr eaLnBrk="1" hangingPunct="1">
              <a:defRPr/>
            </a:pPr>
            <a:r>
              <a:rPr lang="en-GB" dirty="0" smtClean="0">
                <a:ea typeface="ＭＳ Ｐゴシック" charset="0"/>
              </a:rPr>
              <a:t>He was fearless</a:t>
            </a:r>
          </a:p>
          <a:p>
            <a:pPr lvl="1" eaLnBrk="1" hangingPunct="1">
              <a:defRPr/>
            </a:pPr>
            <a:r>
              <a:rPr lang="en-GB" dirty="0" smtClean="0">
                <a:ea typeface="ＭＳ Ｐゴシック" charset="0"/>
              </a:rPr>
              <a:t>Led </a:t>
            </a:r>
            <a:r>
              <a:rPr lang="en-GB" dirty="0" smtClean="0">
                <a:ea typeface="ＭＳ Ｐゴシック" charset="0"/>
              </a:rPr>
              <a:t>his men into </a:t>
            </a:r>
            <a:r>
              <a:rPr lang="en-GB" dirty="0" smtClean="0">
                <a:ea typeface="ＭＳ Ｐゴシック" charset="0"/>
              </a:rPr>
              <a:t>battle</a:t>
            </a:r>
          </a:p>
          <a:p>
            <a:pPr lvl="1" eaLnBrk="1" hangingPunct="1">
              <a:defRPr/>
            </a:pPr>
            <a:endParaRPr lang="en-GB" dirty="0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GB" dirty="0" smtClean="0">
                <a:ea typeface="ＭＳ Ｐゴシック" charset="0"/>
              </a:rPr>
              <a:t>While </a:t>
            </a:r>
            <a:r>
              <a:rPr lang="en-GB" dirty="0" smtClean="0">
                <a:ea typeface="ＭＳ Ｐゴシック" charset="0"/>
              </a:rPr>
              <a:t>in India, Alexander was the first to leap over  a city wall in order to inspire his troops. 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65150" y="3357563"/>
            <a:ext cx="7905750" cy="0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4450" y="345281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356 B.C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7940675" y="290671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323 B.C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7938" y="1455738"/>
            <a:ext cx="11382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356 BC </a:t>
            </a:r>
            <a:r>
              <a:rPr lang="en-GB" sz="1400">
                <a:solidFill>
                  <a:schemeClr val="bg1"/>
                </a:solidFill>
              </a:rPr>
              <a:t>Alexander the Great is born.</a:t>
            </a: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1643063" y="4284663"/>
            <a:ext cx="11080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338 BC</a:t>
            </a:r>
            <a:endParaRPr lang="en-GB" sz="1400" b="1"/>
          </a:p>
          <a:p>
            <a:pPr algn="ctr"/>
            <a:r>
              <a:rPr lang="en-GB" sz="1400">
                <a:solidFill>
                  <a:schemeClr val="bg1"/>
                </a:solidFill>
              </a:rPr>
              <a:t>Battle of Chaeronea</a:t>
            </a: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2182813" y="1455738"/>
            <a:ext cx="15271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336 BC 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Death of King Phillip and Crowning of Alexander the Great as ruler of Macedonia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3081338" y="4252913"/>
            <a:ext cx="1403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334 BC</a:t>
            </a:r>
          </a:p>
          <a:p>
            <a:pPr algn="ctr"/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400">
                <a:solidFill>
                  <a:schemeClr val="bg1"/>
                </a:solidFill>
              </a:rPr>
              <a:t>Battle of the Granicus River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3940175" y="1455738"/>
            <a:ext cx="1136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332 BC 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The Siege of Tyre</a:t>
            </a:r>
          </a:p>
        </p:txBody>
      </p: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4640263" y="4237038"/>
            <a:ext cx="1368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331 BC 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Foundation of Alexandria and Battle of Gaugamela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6232525" y="4237038"/>
            <a:ext cx="12985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327 BC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Marriage to Roxane and the Beginning of the Indian Quest</a:t>
            </a:r>
          </a:p>
        </p:txBody>
      </p:sp>
      <p:sp>
        <p:nvSpPr>
          <p:cNvPr id="15373" name="TextBox 19"/>
          <p:cNvSpPr txBox="1">
            <a:spLocks noChangeArrowheads="1"/>
          </p:cNvSpPr>
          <p:nvPr/>
        </p:nvSpPr>
        <p:spPr bwMode="auto">
          <a:xfrm>
            <a:off x="5418138" y="1455738"/>
            <a:ext cx="1231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326 BC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Battle of River Hydaspes</a:t>
            </a:r>
            <a:br>
              <a:rPr lang="en-GB" sz="1400">
                <a:solidFill>
                  <a:schemeClr val="bg1"/>
                </a:solidFill>
              </a:rPr>
            </a:b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5374" name="TextBox 20"/>
          <p:cNvSpPr txBox="1">
            <a:spLocks noChangeArrowheads="1"/>
          </p:cNvSpPr>
          <p:nvPr/>
        </p:nvSpPr>
        <p:spPr bwMode="auto">
          <a:xfrm>
            <a:off x="7169150" y="1455738"/>
            <a:ext cx="979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324 BC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Troops mutiny at Opis</a:t>
            </a:r>
            <a:br>
              <a:rPr lang="en-GB" sz="1400">
                <a:solidFill>
                  <a:schemeClr val="bg1"/>
                </a:solidFill>
              </a:rPr>
            </a:b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5375" name="TextBox 21"/>
          <p:cNvSpPr txBox="1">
            <a:spLocks noChangeArrowheads="1"/>
          </p:cNvSpPr>
          <p:nvPr/>
        </p:nvSpPr>
        <p:spPr bwMode="auto">
          <a:xfrm>
            <a:off x="7799388" y="4238625"/>
            <a:ext cx="12398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323 BC  </a:t>
            </a:r>
            <a:r>
              <a:rPr lang="en-GB" sz="1400">
                <a:solidFill>
                  <a:schemeClr val="bg1"/>
                </a:solidFill>
              </a:rPr>
              <a:t>The Death of Alexander the Great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197100" y="3373438"/>
            <a:ext cx="0" cy="819150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TextBox 27"/>
          <p:cNvSpPr txBox="1">
            <a:spLocks noChangeArrowheads="1"/>
          </p:cNvSpPr>
          <p:nvPr/>
        </p:nvSpPr>
        <p:spPr bwMode="auto">
          <a:xfrm>
            <a:off x="317500" y="544513"/>
            <a:ext cx="8521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Example of a Timeline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783013" y="3357563"/>
            <a:ext cx="0" cy="819150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287963" y="3368675"/>
            <a:ext cx="0" cy="820738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881813" y="3373438"/>
            <a:ext cx="0" cy="820737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650163" y="2536825"/>
            <a:ext cx="0" cy="820738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65150" y="2549525"/>
            <a:ext cx="0" cy="820738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466138" y="3352800"/>
            <a:ext cx="0" cy="820738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40438" y="2533650"/>
            <a:ext cx="0" cy="820738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08500" y="2271713"/>
            <a:ext cx="0" cy="1096962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368" idx="2"/>
          </p:cNvCxnSpPr>
          <p:nvPr/>
        </p:nvCxnSpPr>
        <p:spPr>
          <a:xfrm flipH="1">
            <a:off x="2943225" y="3087688"/>
            <a:ext cx="3175" cy="269875"/>
          </a:xfrm>
          <a:prstGeom prst="line">
            <a:avLst/>
          </a:prstGeom>
          <a:ln w="25400">
            <a:solidFill>
              <a:srgbClr val="FFF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7" name="Picture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5713413"/>
            <a:ext cx="922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TextBox 44"/>
          <p:cNvSpPr txBox="1">
            <a:spLocks noChangeArrowheads="1"/>
          </p:cNvSpPr>
          <p:nvPr/>
        </p:nvSpPr>
        <p:spPr bwMode="auto">
          <a:xfrm>
            <a:off x="1366838" y="5899150"/>
            <a:ext cx="351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Alexander The Great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52413"/>
            <a:ext cx="6438900" cy="1143000"/>
          </a:xfrm>
        </p:spPr>
        <p:txBody>
          <a:bodyPr/>
          <a:lstStyle/>
          <a:p>
            <a:pPr algn="l" eaLnBrk="1" hangingPunct="1"/>
            <a:r>
              <a:rPr lang="en-GB" sz="4000" smtClean="0"/>
              <a:t>Alexander</a:t>
            </a:r>
            <a:r>
              <a:rPr lang="en-GB" altLang="en-US" sz="4000" smtClean="0"/>
              <a:t>’</a:t>
            </a:r>
            <a:r>
              <a:rPr lang="en-GB" sz="4000" smtClean="0"/>
              <a:t>s Legacy</a:t>
            </a:r>
            <a:endParaRPr lang="en-US" sz="400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4175" y="1509713"/>
            <a:ext cx="5260975" cy="5348287"/>
          </a:xfrm>
        </p:spPr>
        <p:txBody>
          <a:bodyPr/>
          <a:lstStyle/>
          <a:p>
            <a:pPr eaLnBrk="1" hangingPunct="1"/>
            <a:r>
              <a:rPr lang="en-GB" sz="2400" smtClean="0"/>
              <a:t>The Marriage of East &amp; West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Alexander the Great ushered in the Hellenistic Age – A period where Greek influence could be found throughout the known world!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7730" y="899258"/>
            <a:ext cx="9471730" cy="5779837"/>
          </a:xfrm>
        </p:spPr>
        <p:txBody>
          <a:bodyPr/>
          <a:lstStyle/>
          <a:p>
            <a:pPr lvl="1">
              <a:buNone/>
            </a:pPr>
            <a:r>
              <a:rPr lang="en-US" sz="2600" b="1" dirty="0" smtClean="0"/>
              <a:t>Hellenism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Hellenistic Culture: </a:t>
            </a:r>
            <a:r>
              <a:rPr lang="en-US" sz="2600" b="1" u="sng" dirty="0" smtClean="0"/>
              <a:t>blending of Egyptian, Persian, Greek and Indian influences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Would forever transform </a:t>
            </a:r>
            <a:r>
              <a:rPr lang="en-US" sz="2600" b="1" u="sng" dirty="0" smtClean="0"/>
              <a:t>Greece</a:t>
            </a:r>
            <a:r>
              <a:rPr lang="en-US" sz="2600" dirty="0" smtClean="0"/>
              <a:t> and </a:t>
            </a:r>
            <a:r>
              <a:rPr lang="en-US" sz="2600" b="1" u="sng" dirty="0" smtClean="0"/>
              <a:t>Asia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5650" y="2880916"/>
            <a:ext cx="5010150" cy="377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Macedonia</a:t>
            </a:r>
          </a:p>
        </p:txBody>
      </p:sp>
      <p:pic>
        <p:nvPicPr>
          <p:cNvPr id="4099" name="Picture 5" descr="map_greece363bc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7997825" cy="5530850"/>
          </a:xfrm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7538" y="476250"/>
            <a:ext cx="1235075" cy="706438"/>
          </a:xfrm>
          <a:prstGeom prst="actionButtonBackPrevious">
            <a:avLst/>
          </a:prstGeom>
          <a:gradFill rotWithShape="1">
            <a:gsLst>
              <a:gs pos="0">
                <a:srgbClr val="66DAFF"/>
              </a:gs>
              <a:gs pos="20000">
                <a:srgbClr val="69D8FF"/>
              </a:gs>
              <a:gs pos="100000">
                <a:srgbClr val="4EA5C9"/>
              </a:gs>
            </a:gsLst>
            <a:lin ang="5400000"/>
          </a:gradFill>
          <a:ln w="9525">
            <a:solidFill>
              <a:srgbClr val="79D3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Phillip II of Macedon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315913" y="1600200"/>
            <a:ext cx="5487987" cy="49450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100" dirty="0" smtClean="0"/>
              <a:t>Ruled Macedonia from 359-336 B.C. and transformed it into a powerful military </a:t>
            </a:r>
            <a:r>
              <a:rPr lang="en-US" sz="3100" dirty="0" smtClean="0"/>
              <a:t>machine</a:t>
            </a:r>
          </a:p>
          <a:p>
            <a:endParaRPr lang="en-US" sz="3100" dirty="0" smtClean="0"/>
          </a:p>
          <a:p>
            <a:r>
              <a:rPr lang="en-US" sz="3100" dirty="0" smtClean="0"/>
              <a:t>By </a:t>
            </a:r>
            <a:r>
              <a:rPr lang="en-US" sz="3100" dirty="0" smtClean="0"/>
              <a:t>338 he had Greece under his control</a:t>
            </a:r>
          </a:p>
        </p:txBody>
      </p:sp>
      <p:pic>
        <p:nvPicPr>
          <p:cNvPr id="5124" name="Picture 3" descr="philli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688" y="1600200"/>
            <a:ext cx="2449512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168900" y="381000"/>
            <a:ext cx="3411538" cy="1143000"/>
          </a:xfrm>
        </p:spPr>
        <p:txBody>
          <a:bodyPr/>
          <a:lstStyle/>
          <a:p>
            <a:r>
              <a:rPr lang="en-US" smtClean="0"/>
              <a:t>The Phalanx</a:t>
            </a:r>
          </a:p>
        </p:txBody>
      </p:sp>
      <p:pic>
        <p:nvPicPr>
          <p:cNvPr id="6147" name="Picture 5" descr="phalan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9713"/>
            <a:ext cx="91440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511175"/>
            <a:ext cx="4572000" cy="2014538"/>
          </a:xfrm>
          <a:prstGeom prst="rect">
            <a:avLst/>
          </a:prstGeom>
          <a:solidFill>
            <a:srgbClr val="D5DA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latin typeface="Garamond" pitchFamily="18" charset="0"/>
              </a:rPr>
              <a:t>Used as a brute-force breakthrough formation.  Philip made the Phalanx a versatile weapon, with the ability to advance, hold and retreat in good order.</a:t>
            </a:r>
          </a:p>
          <a:p>
            <a:r>
              <a:rPr lang="en-NZ">
                <a:latin typeface="Garamond" pitchFamily="18" charset="0"/>
              </a:rPr>
              <a:t>It was primarily used as a holding force while the Companion cavalry delivered the main blow against the enemy.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68738" y="2963863"/>
            <a:ext cx="5275262" cy="923925"/>
          </a:xfrm>
        </p:spPr>
        <p:txBody>
          <a:bodyPr/>
          <a:lstStyle/>
          <a:p>
            <a:r>
              <a:rPr lang="en-US" smtClean="0"/>
              <a:t>Companion Calvary</a:t>
            </a:r>
          </a:p>
        </p:txBody>
      </p:sp>
      <p:pic>
        <p:nvPicPr>
          <p:cNvPr id="7171" name="Picture 4" descr="compan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41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1115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4000" smtClean="0"/>
              <a:t>Alexander the Great</a:t>
            </a:r>
            <a:endParaRPr lang="en-US" sz="40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495425"/>
            <a:ext cx="8361363" cy="53625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3100" dirty="0" smtClean="0">
                <a:ea typeface="ＭＳ Ｐゴシック" charset="0"/>
              </a:rPr>
              <a:t>Phillip II is assassinated in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US" sz="3100" dirty="0">
                <a:ea typeface="ＭＳ Ｐゴシック" charset="0"/>
              </a:rPr>
              <a:t> </a:t>
            </a:r>
            <a:r>
              <a:rPr lang="en-US" sz="3100" dirty="0" smtClean="0">
                <a:ea typeface="ＭＳ Ｐゴシック" charset="0"/>
              </a:rPr>
              <a:t>  336 BCE</a:t>
            </a:r>
          </a:p>
          <a:p>
            <a:pPr lvl="1" eaLnBrk="1" hangingPunct="1">
              <a:defRPr/>
            </a:pPr>
            <a:r>
              <a:rPr lang="en-US" sz="3100" dirty="0" smtClean="0">
                <a:ea typeface="ＭＳ Ｐゴシック" charset="0"/>
              </a:rPr>
              <a:t>Alexander is crowned king </a:t>
            </a:r>
          </a:p>
          <a:p>
            <a:pPr lvl="1" eaLnBrk="1" hangingPunct="1">
              <a:defRPr/>
            </a:pPr>
            <a:endParaRPr lang="en-US" sz="3100" dirty="0" smtClean="0">
              <a:ea typeface="ＭＳ Ｐゴシック" charset="0"/>
            </a:endParaRPr>
          </a:p>
          <a:p>
            <a:pPr lvl="1" eaLnBrk="1" hangingPunct="1">
              <a:defRPr/>
            </a:pPr>
            <a:endParaRPr lang="en-US" sz="31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3100" dirty="0"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3100" dirty="0" smtClean="0">
                <a:ea typeface="ＭＳ Ｐゴシック" charset="0"/>
              </a:rPr>
              <a:t>Phillip had prepared Alexander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US" sz="3100" dirty="0" smtClean="0">
                <a:ea typeface="ＭＳ Ｐゴシック" charset="0"/>
              </a:rPr>
              <a:t>   well for kingship</a:t>
            </a:r>
            <a:endParaRPr lang="en-US" sz="3100" dirty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3100" dirty="0" smtClean="0">
                <a:ea typeface="ＭＳ Ｐゴシック" charset="0"/>
              </a:rPr>
              <a:t>Military Experience</a:t>
            </a:r>
          </a:p>
          <a:p>
            <a:pPr lvl="1" eaLnBrk="1" hangingPunct="1">
              <a:defRPr/>
            </a:pPr>
            <a:r>
              <a:rPr lang="en-US" sz="3100" dirty="0" smtClean="0">
                <a:ea typeface="ＭＳ Ｐゴシック" charset="0"/>
              </a:rPr>
              <a:t>Tutors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52413"/>
            <a:ext cx="6438900" cy="1143000"/>
          </a:xfrm>
        </p:spPr>
        <p:txBody>
          <a:bodyPr/>
          <a:lstStyle/>
          <a:p>
            <a:pPr algn="l" eaLnBrk="1" hangingPunct="1"/>
            <a:r>
              <a:rPr lang="en-GB" sz="4000" smtClean="0"/>
              <a:t>Alexander the Great</a:t>
            </a:r>
            <a:endParaRPr lang="en-US" sz="40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0613" y="1492250"/>
            <a:ext cx="4130675" cy="5365750"/>
          </a:xfrm>
        </p:spPr>
        <p:txBody>
          <a:bodyPr/>
          <a:lstStyle/>
          <a:p>
            <a:pPr eaLnBrk="1" hangingPunct="1"/>
            <a:r>
              <a:rPr lang="en-GB" sz="3100" dirty="0" smtClean="0"/>
              <a:t>Heavily influenced by Greek </a:t>
            </a:r>
            <a:r>
              <a:rPr lang="en-GB" sz="3100" dirty="0" smtClean="0"/>
              <a:t>culture</a:t>
            </a:r>
          </a:p>
          <a:p>
            <a:pPr eaLnBrk="1" hangingPunct="1"/>
            <a:r>
              <a:rPr lang="en-GB" sz="3100" dirty="0" smtClean="0"/>
              <a:t>Student of </a:t>
            </a:r>
            <a:r>
              <a:rPr lang="en-GB" sz="3100" dirty="0" err="1" smtClean="0"/>
              <a:t>Aristole</a:t>
            </a:r>
            <a:endParaRPr lang="en-GB" sz="3100" dirty="0" smtClean="0"/>
          </a:p>
          <a:p>
            <a:pPr lvl="1" eaLnBrk="1" hangingPunct="1"/>
            <a:r>
              <a:rPr lang="en-GB" sz="2300" dirty="0" smtClean="0"/>
              <a:t>Inspired by the stories of Achilles and Hercules. </a:t>
            </a:r>
          </a:p>
          <a:p>
            <a:pPr lvl="1" eaLnBrk="1" hangingPunct="1"/>
            <a:endParaRPr lang="en-GB" sz="2300" dirty="0" smtClean="0"/>
          </a:p>
          <a:p>
            <a:pPr lvl="1" eaLnBrk="1" hangingPunct="1"/>
            <a:r>
              <a:rPr lang="en-GB" sz="2300" dirty="0" smtClean="0"/>
              <a:t>Kept a dagger and a copy of the </a:t>
            </a:r>
            <a:r>
              <a:rPr lang="en-GB" sz="2300" i="1" dirty="0" smtClean="0"/>
              <a:t>Iliad </a:t>
            </a:r>
            <a:r>
              <a:rPr lang="en-GB" sz="2300" dirty="0" smtClean="0"/>
              <a:t>under his pillow. </a:t>
            </a:r>
          </a:p>
          <a:p>
            <a:pPr lvl="1" eaLnBrk="1" hangingPunct="1"/>
            <a:endParaRPr lang="en-GB" sz="2300" dirty="0" smtClean="0"/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2650"/>
            <a:ext cx="275907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0"/>
            <a:ext cx="6438900" cy="1143000"/>
          </a:xfrm>
        </p:spPr>
        <p:txBody>
          <a:bodyPr/>
          <a:lstStyle/>
          <a:p>
            <a:pPr algn="l" eaLnBrk="1" hangingPunct="1"/>
            <a:r>
              <a:rPr lang="en-US" sz="4000" smtClean="0"/>
              <a:t>Alexander</a:t>
            </a:r>
            <a:r>
              <a:rPr lang="en-US" altLang="en-US" sz="4000" smtClean="0"/>
              <a:t>’</a:t>
            </a:r>
            <a:r>
              <a:rPr lang="en-US" sz="4000" smtClean="0"/>
              <a:t>s Vision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225" y="1916113"/>
            <a:ext cx="5576888" cy="5348287"/>
          </a:xfrm>
        </p:spPr>
        <p:txBody>
          <a:bodyPr/>
          <a:lstStyle/>
          <a:p>
            <a:pPr eaLnBrk="1" hangingPunct="1"/>
            <a:endParaRPr lang="en-GB" sz="3200" smtClean="0"/>
          </a:p>
          <a:p>
            <a:pPr eaLnBrk="1" hangingPunct="1"/>
            <a:endParaRPr lang="en-GB" sz="3200" smtClean="0"/>
          </a:p>
          <a:p>
            <a:pPr eaLnBrk="1" hangingPunct="1">
              <a:buFontTx/>
              <a:buNone/>
            </a:pPr>
            <a:endParaRPr lang="en-GB" sz="3200" smtClean="0"/>
          </a:p>
          <a:p>
            <a:pPr eaLnBrk="1" hangingPunct="1"/>
            <a:endParaRPr lang="en-GB" sz="3200" smtClean="0"/>
          </a:p>
          <a:p>
            <a:pPr eaLnBrk="1" hangingPunct="1"/>
            <a:endParaRPr lang="en-GB" sz="3200" smtClean="0"/>
          </a:p>
        </p:txBody>
      </p:sp>
      <p:pic>
        <p:nvPicPr>
          <p:cNvPr id="10245" name="Picture 2" descr="persian_empire_490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836613"/>
            <a:ext cx="86518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52413"/>
            <a:ext cx="7653338" cy="1143000"/>
          </a:xfrm>
        </p:spPr>
        <p:txBody>
          <a:bodyPr/>
          <a:lstStyle/>
          <a:p>
            <a:pPr algn="l" eaLnBrk="1" hangingPunct="1"/>
            <a:r>
              <a:rPr lang="en-GB" sz="4000" smtClean="0"/>
              <a:t>The Conquest Begins– 334 </a:t>
            </a:r>
            <a:r>
              <a:rPr lang="en-GB" sz="4000" smtClean="0">
                <a:solidFill>
                  <a:srgbClr val="011D2B"/>
                </a:solidFill>
              </a:rPr>
              <a:t>BCE</a:t>
            </a:r>
            <a:endParaRPr lang="en-US" sz="4000" smtClean="0">
              <a:solidFill>
                <a:srgbClr val="011D2B"/>
              </a:solidFill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sz="half" idx="1"/>
          </p:nvPr>
        </p:nvSpPr>
        <p:spPr>
          <a:xfrm>
            <a:off x="387350" y="1476375"/>
            <a:ext cx="5434013" cy="5257800"/>
          </a:xfrm>
        </p:spPr>
        <p:txBody>
          <a:bodyPr/>
          <a:lstStyle/>
          <a:p>
            <a:r>
              <a:rPr lang="en-US" smtClean="0"/>
              <a:t>His army totaled 37,000 Greek and Macedonian men. 5,000 of which were cavalry.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Darius III, king of Persia, called forth a massive multinational army to meet the invaders. Estimates range from 200,000 to one million soldiers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529</Words>
  <Application>Microsoft Office PowerPoint</Application>
  <PresentationFormat>On-screen Show (4:3)</PresentationFormat>
  <Paragraphs>119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MS PGothic</vt:lpstr>
      <vt:lpstr>Garamond</vt:lpstr>
      <vt:lpstr>Wingdings</vt:lpstr>
      <vt:lpstr>Default Design</vt:lpstr>
      <vt:lpstr>Slide 1</vt:lpstr>
      <vt:lpstr>Macedonia</vt:lpstr>
      <vt:lpstr>Phillip II of Macedon</vt:lpstr>
      <vt:lpstr>The Phalanx</vt:lpstr>
      <vt:lpstr>Companion Calvary</vt:lpstr>
      <vt:lpstr>Alexander the Great</vt:lpstr>
      <vt:lpstr>Alexander the Great</vt:lpstr>
      <vt:lpstr>Alexander’s Vision</vt:lpstr>
      <vt:lpstr>The Conquest Begins– 334 BCE</vt:lpstr>
      <vt:lpstr>The Conquests of Alexander </vt:lpstr>
      <vt:lpstr> The Conquests of Alexander</vt:lpstr>
      <vt:lpstr>Why was Alexander so successful?? </vt:lpstr>
      <vt:lpstr>Slide 13</vt:lpstr>
      <vt:lpstr>Alexander’s Legacy</vt:lpstr>
      <vt:lpstr>Hellenism</vt:lpstr>
    </vt:vector>
  </TitlesOfParts>
  <Company>Clearly Presented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the Great  PowerPoint Template</dc:title>
  <dc:creator>Presentation Magazine</dc:creator>
  <cp:lastModifiedBy>Allen</cp:lastModifiedBy>
  <cp:revision>79</cp:revision>
  <dcterms:created xsi:type="dcterms:W3CDTF">2009-11-03T13:35:13Z</dcterms:created>
  <dcterms:modified xsi:type="dcterms:W3CDTF">2017-03-21T00:09:19Z</dcterms:modified>
</cp:coreProperties>
</file>